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6" r:id="rId5"/>
    <p:sldId id="447" r:id="rId6"/>
    <p:sldId id="455" r:id="rId7"/>
    <p:sldId id="451" r:id="rId8"/>
    <p:sldId id="263" r:id="rId9"/>
    <p:sldId id="450" r:id="rId10"/>
    <p:sldId id="456" r:id="rId11"/>
    <p:sldId id="457" r:id="rId12"/>
    <p:sldId id="460" r:id="rId13"/>
    <p:sldId id="461" r:id="rId14"/>
    <p:sldId id="462" r:id="rId15"/>
    <p:sldId id="463" r:id="rId16"/>
    <p:sldId id="464" r:id="rId17"/>
    <p:sldId id="465" r:id="rId18"/>
    <p:sldId id="458" r:id="rId19"/>
    <p:sldId id="459" r:id="rId20"/>
    <p:sldId id="454" r:id="rId21"/>
    <p:sldId id="45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1E443F-3CE7-2327-0BD2-DC3F84886ACE}" name="Carly Strausberg" initials="CS" userId="S::cstrausberg@doc.govt.nz::b42db163-fee5-40b1-a6ac-6fdf8ebbaf03" providerId="AD"/>
  <p188:author id="{DF435142-3E99-D7B3-3C0A-D8C3E0E5BDB6}" name="gemma@gandtconnect.co.nz" initials="ge" userId="S::urn:spo:guest#gemma@gandtconnect.co.nz::" providerId="AD"/>
  <p188:author id="{F31A7143-6EE5-3648-6C5B-8FF3D9F1A626}" name="Joe Ellingham" initials="JE" userId="S::jellingham@doc.govt.nz::326f5a47-c747-4c4b-b984-3ecfc161903b" providerId="AD"/>
  <p188:author id="{2281BE64-0295-FF85-3EB1-A8461FBAA522}" name="Tessa Moxley" initials="TM" userId="S::tmoxley@doc.govt.nz::b4367cf2-b486-4ba7-afd0-3b67e43f0d7b" providerId="AD"/>
  <p188:author id="{0E3C35BC-C634-617A-61C6-1BD59F46DC1C}" name="Emily Connor" initials="EC" userId="S::econnor@doc.govt.nz::bb0fc4df-bf95-4dac-8293-9da8380424eb" providerId="AD"/>
  <p188:author id="{AD9DD1F7-1C1F-F736-2575-5E38545E393A}" name="John Dore" initials="JD" userId="S::jdore@doc.govt.nz::8a66a1bf-772c-495b-b857-52d40cf3317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5DA"/>
    <a:srgbClr val="434D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266540-EFA8-49BE-81C6-378C0345A7C2}" v="8" dt="2025-09-28T05:44:08.4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0497B-6B0E-4F96-BE53-9F5DA10D39E9}" type="datetimeFigureOut">
              <a:rPr lang="en-NZ" smtClean="0"/>
              <a:t>7/05/2026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02E84-ABDD-4FF5-B434-532718215B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2309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2E84-ABDD-4FF5-B434-532718215B48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37097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2E84-ABDD-4FF5-B434-532718215B48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635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2E84-ABDD-4FF5-B434-532718215B48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46320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2E84-ABDD-4FF5-B434-532718215B48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28925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2E84-ABDD-4FF5-B434-532718215B48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35024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2E84-ABDD-4FF5-B434-532718215B48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0969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37B7D0E-FC3A-5CE8-0FF5-25E3CAFF5B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pic>
        <p:nvPicPr>
          <p:cNvPr id="10" name="Picture 9" descr="A green sign with white text&#10;&#10;Description automatically generated">
            <a:extLst>
              <a:ext uri="{FF2B5EF4-FFF2-40B4-BE49-F238E27FC236}">
                <a16:creationId xmlns:a16="http://schemas.microsoft.com/office/drawing/2014/main" id="{D67AD5C0-A5D5-A560-A224-E2623658D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1" y="5978295"/>
            <a:ext cx="1737689" cy="87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0E3484-F051-F8CF-A520-891185B114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1679" y="6336669"/>
            <a:ext cx="862804" cy="29108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9C4A4FE-86F2-0A02-BFA6-2A74582D14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828" y="2246400"/>
            <a:ext cx="4167963" cy="1200329"/>
          </a:xfrm>
        </p:spPr>
        <p:txBody>
          <a:bodyPr wrap="square">
            <a:sp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 of presentation</a:t>
            </a:r>
            <a:endParaRPr lang="en-NZ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8B2F5B3-7A02-CFAA-F014-4899AEF77F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828" y="1566000"/>
            <a:ext cx="4167963" cy="286232"/>
          </a:xfr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Optional overline</a:t>
            </a:r>
            <a:endParaRPr lang="en-NZ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615CC2B-F0BF-2043-378E-0A2016EB80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8828" y="4575600"/>
            <a:ext cx="4167962" cy="59965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Name of presenter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0FD870-2EE2-1ADF-1E1D-2F0CAD122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29938" y="6416487"/>
            <a:ext cx="1760538" cy="446203"/>
          </a:xfrm>
          <a:solidFill>
            <a:schemeClr val="bg1">
              <a:alpha val="80000"/>
            </a:schemeClr>
          </a:solidFill>
        </p:spPr>
        <p:txBody>
          <a:bodyPr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0"/>
            <a:r>
              <a:rPr lang="en-US"/>
              <a:t>Photo</a:t>
            </a:r>
            <a:endParaRPr lang="en-NZ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138831-A3D0-9448-C4A6-5A0900B80265}"/>
              </a:ext>
            </a:extLst>
          </p:cNvPr>
          <p:cNvSpPr/>
          <p:nvPr userDrawn="1"/>
        </p:nvSpPr>
        <p:spPr>
          <a:xfrm>
            <a:off x="0" y="1"/>
            <a:ext cx="12188952" cy="2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7661109"/>
      </p:ext>
    </p:extLst>
  </p:cSld>
  <p:clrMapOvr>
    <a:masterClrMapping/>
  </p:clrMapOvr>
  <p:transition spd="slow" advTm="6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ive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8" y="1004888"/>
            <a:ext cx="3497152" cy="507831"/>
          </a:xfrm>
        </p:spPr>
        <p:txBody>
          <a:bodyPr wrap="square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B561CA-4A19-6C8B-DDC8-E1568722C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88" y="2209801"/>
            <a:ext cx="3497262" cy="3714750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 spc="1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800"/>
              </a:spcBef>
              <a:spcAft>
                <a:spcPts val="800"/>
              </a:spcAft>
              <a:defRPr>
                <a:solidFill>
                  <a:schemeClr val="bg1"/>
                </a:solidFill>
              </a:defRPr>
            </a:lvl3pPr>
          </a:lstStyle>
          <a:p>
            <a:pPr lvl="2"/>
            <a:r>
              <a:rPr lang="en-US"/>
              <a:t>Click to add text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C3DAB983-DB16-0536-EB5E-7B06577A2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563" y="6423247"/>
            <a:ext cx="3497151" cy="244847"/>
          </a:xfrm>
          <a:noFill/>
        </p:spPr>
        <p:txBody>
          <a:bodyPr wrap="square" tIns="61200" rIns="36000" bIns="61200" anchor="b" anchorCtr="0">
            <a:spAutoFit/>
          </a:bodyPr>
          <a:lstStyle>
            <a:lvl1pPr marL="0" indent="0">
              <a:lnSpc>
                <a:spcPct val="106000"/>
              </a:lnSpc>
              <a:spcBef>
                <a:spcPts val="300"/>
              </a:spcBef>
              <a:spcAft>
                <a:spcPts val="300"/>
              </a:spcAft>
              <a:buNone/>
              <a:defRPr sz="800">
                <a:solidFill>
                  <a:schemeClr val="accent4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9E682E-4F0F-E022-9EC8-AABBC03773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41898" y="0"/>
            <a:ext cx="4457198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F558443D-DED0-9A92-BAEE-0C15ECD8C3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41898" y="3429000"/>
            <a:ext cx="4457198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959F783-5F64-2CFB-309C-8244653999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99096" y="0"/>
            <a:ext cx="3392904" cy="228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6F081C6A-40D6-CB0D-33B1-EEACB99C7D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99096" y="2286000"/>
            <a:ext cx="3392904" cy="228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27370CC9-A250-B4FB-FE86-E5503F3A602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99096" y="4572000"/>
            <a:ext cx="3392904" cy="228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3641468"/>
      </p:ext>
    </p:extLst>
  </p:cSld>
  <p:clrMapOvr>
    <a:masterClrMapping/>
  </p:clrMapOvr>
  <p:transition spd="slow" advTm="6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wo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8" y="1004888"/>
            <a:ext cx="3497152" cy="507831"/>
          </a:xfrm>
        </p:spPr>
        <p:txBody>
          <a:bodyPr wrap="square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F1AA2C-65A2-6D60-E5F9-960B3890A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19425"/>
            <a:ext cx="4343400" cy="3838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5E70CD6A-C510-8DC7-9494-7EE49168E6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43400" y="0"/>
            <a:ext cx="78486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DC1A3C7-3384-2F07-F84E-46E050A973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80074" y="6609755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4391A580-1440-65CE-E5FC-7376CCB346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609755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10080686"/>
      </p:ext>
    </p:extLst>
  </p:cSld>
  <p:clrMapOvr>
    <a:masterClrMapping/>
  </p:clrMapOvr>
  <p:transition spd="slow" advTm="6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8" y="1004888"/>
            <a:ext cx="8533876" cy="507831"/>
          </a:xfrm>
        </p:spPr>
        <p:txBody>
          <a:bodyPr wrap="square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F1AA2C-65A2-6D60-E5F9-960B3890A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438401"/>
            <a:ext cx="12188952" cy="4419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DC1A3C7-3384-2F07-F84E-46E050A973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80074" y="6609755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96713226"/>
      </p:ext>
    </p:extLst>
  </p:cSld>
  <p:clrMapOvr>
    <a:masterClrMapping/>
  </p:clrMapOvr>
  <p:transition spd="slow" advTm="6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F1AA2C-65A2-6D60-E5F9-960B3890A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952" cy="6858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DC1A3C7-3384-2F07-F84E-46E050A973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80074" y="6609755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4214458"/>
      </p:ext>
    </p:extLst>
  </p:cSld>
  <p:clrMapOvr>
    <a:masterClrMapping/>
  </p:clrMapOvr>
  <p:transition spd="slow" advTm="6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0C6719E1-ED5A-D307-5C7A-8806F54EAD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6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F1AA2C-65A2-6D60-E5F9-960B3890A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DC1A3C7-3384-2F07-F84E-46E050A973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86924" y="6609755"/>
            <a:ext cx="2505075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0D5129F9-646A-CA13-FEBF-ECEB3AF155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EBCC30-5E97-C6CC-A6BA-70FDB263F11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86787B26-538E-9F87-3481-0206CC72B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86924" y="3180754"/>
            <a:ext cx="2505075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1CE69547-2C94-9EBE-0ECD-CC9D1B9CCF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609754"/>
            <a:ext cx="2505600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9D0B312D-7F52-2B5A-CA02-16A3B542C6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180753"/>
            <a:ext cx="2505600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75114103"/>
      </p:ext>
    </p:extLst>
  </p:cSld>
  <p:clrMapOvr>
    <a:masterClrMapping/>
  </p:clrMapOvr>
  <p:transition spd="slow" advTm="6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F1AA2C-65A2-6D60-E5F9-960B3890A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3429000"/>
            <a:ext cx="4068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1CE69547-2C94-9EBE-0ECD-CC9D1B9CCF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1" y="6609754"/>
            <a:ext cx="8122475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1A0CBC8-027E-22F0-B35C-5CE70EB63F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2000" y="3429000"/>
            <a:ext cx="4068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90E5DD6-750C-3D0A-69B8-0F2C5BC2AAD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4000" y="3429000"/>
            <a:ext cx="4068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65586141-3C1F-E9E3-7C3B-4A6AE178E9D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-3"/>
            <a:ext cx="4068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AFD43CE-161D-09FF-8142-3E38309EBD1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62001" y="-3"/>
            <a:ext cx="4068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869FA075-F3C2-614C-742A-3C6B1F49D5A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4001" y="-3"/>
            <a:ext cx="4068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31736326"/>
      </p:ext>
    </p:extLst>
  </p:cSld>
  <p:clrMapOvr>
    <a:masterClrMapping/>
  </p:clrMapOvr>
  <p:transition spd="slow" advTm="6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37B7D0E-FC3A-5CE8-0FF5-25E3CAFF5B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5946" y="1025395"/>
            <a:ext cx="6376364" cy="481012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pic>
        <p:nvPicPr>
          <p:cNvPr id="10" name="Picture 9" descr="A green sign with white text&#10;&#10;Description automatically generated">
            <a:extLst>
              <a:ext uri="{FF2B5EF4-FFF2-40B4-BE49-F238E27FC236}">
                <a16:creationId xmlns:a16="http://schemas.microsoft.com/office/drawing/2014/main" id="{D67AD5C0-A5D5-A560-A224-E2623658D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1" y="5978295"/>
            <a:ext cx="1737689" cy="87970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9C4A4FE-86F2-0A02-BFA6-2A74582D14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828" y="2246400"/>
            <a:ext cx="4167963" cy="1200329"/>
          </a:xfrm>
        </p:spPr>
        <p:txBody>
          <a:bodyPr wrap="square">
            <a:sp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 of presentation</a:t>
            </a:r>
            <a:endParaRPr lang="en-NZ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8B2F5B3-7A02-CFAA-F014-4899AEF77F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828" y="1566000"/>
            <a:ext cx="4167962" cy="286232"/>
          </a:xfr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Optional overline</a:t>
            </a:r>
            <a:endParaRPr lang="en-NZ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615CC2B-F0BF-2043-378E-0A2016EB80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8827" y="4575600"/>
            <a:ext cx="4167963" cy="59965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Name of presenter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0FD870-2EE2-1ADF-1E1D-2F0CAD122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90384" y="5584360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AC1109-3412-A1CE-1F46-7EA176CCFB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1679" y="6336669"/>
            <a:ext cx="862804" cy="2910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4AF8B8-BA76-81C8-C6CC-7DEA773F9EDB}"/>
              </a:ext>
            </a:extLst>
          </p:cNvPr>
          <p:cNvSpPr/>
          <p:nvPr userDrawn="1"/>
        </p:nvSpPr>
        <p:spPr>
          <a:xfrm>
            <a:off x="0" y="1"/>
            <a:ext cx="12188952" cy="2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66955844"/>
      </p:ext>
    </p:extLst>
  </p:cSld>
  <p:clrMapOvr>
    <a:masterClrMapping/>
  </p:clrMapOvr>
  <p:transition spd="slow" advTm="6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een sign with white text&#10;&#10;Description automatically generated">
            <a:extLst>
              <a:ext uri="{FF2B5EF4-FFF2-40B4-BE49-F238E27FC236}">
                <a16:creationId xmlns:a16="http://schemas.microsoft.com/office/drawing/2014/main" id="{D67AD5C0-A5D5-A560-A224-E2623658D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1" y="5978295"/>
            <a:ext cx="1737689" cy="87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0E3484-F051-F8CF-A520-891185B114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32632" y="6329754"/>
            <a:ext cx="862804" cy="29108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9C4A4FE-86F2-0A02-BFA6-2A74582D14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828" y="2246400"/>
            <a:ext cx="9536297" cy="646331"/>
          </a:xfrm>
        </p:spPr>
        <p:txBody>
          <a:bodyPr wrap="square">
            <a:sp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 of presentation</a:t>
            </a:r>
            <a:endParaRPr lang="en-NZ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8B2F5B3-7A02-CFAA-F014-4899AEF77F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828" y="1566000"/>
            <a:ext cx="4168800" cy="286232"/>
          </a:xfr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Optional overline</a:t>
            </a:r>
            <a:endParaRPr lang="en-NZ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615CC2B-F0BF-2043-378E-0A2016EB80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8828" y="4575600"/>
            <a:ext cx="4168800" cy="599651"/>
          </a:xfrm>
        </p:spPr>
        <p:txBody>
          <a:bodyPr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Name of presenter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D396BC-C335-BC97-6063-D8CE1EFB9317}"/>
              </a:ext>
            </a:extLst>
          </p:cNvPr>
          <p:cNvSpPr/>
          <p:nvPr userDrawn="1"/>
        </p:nvSpPr>
        <p:spPr>
          <a:xfrm>
            <a:off x="0" y="1"/>
            <a:ext cx="12188952" cy="2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72906534"/>
      </p:ext>
    </p:extLst>
  </p:cSld>
  <p:clrMapOvr>
    <a:masterClrMapping/>
  </p:clrMapOvr>
  <p:transition spd="slow" advTm="6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122" y="987057"/>
            <a:ext cx="10515600" cy="5078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22DB4D-AAAE-0564-443C-4B31CC195A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9013" y="1922463"/>
            <a:ext cx="10515600" cy="3783012"/>
          </a:xfr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0154071"/>
      </p:ext>
    </p:extLst>
  </p:cSld>
  <p:clrMapOvr>
    <a:masterClrMapping/>
  </p:clrMapOvr>
  <p:transition spd="slow" advTm="6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Intr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E565F4-7442-53B7-DDB3-07FF16BB4E9B}"/>
              </a:ext>
            </a:extLst>
          </p:cNvPr>
          <p:cNvSpPr/>
          <p:nvPr userDrawn="1"/>
        </p:nvSpPr>
        <p:spPr>
          <a:xfrm>
            <a:off x="0" y="0"/>
            <a:ext cx="43243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71A33C2-9C6E-B6C2-59D9-D6F42BDF39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197" y="2625923"/>
            <a:ext cx="3640028" cy="369332"/>
          </a:xfrm>
        </p:spPr>
        <p:txBody>
          <a:bodyPr>
            <a:spAutoFit/>
          </a:bodyPr>
          <a:lstStyle>
            <a:lvl1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defRPr b="1" spc="10" baseline="0">
                <a:solidFill>
                  <a:schemeClr val="bg1"/>
                </a:solidFill>
              </a:defRPr>
            </a:lvl1pPr>
            <a:lvl2pPr marL="230400">
              <a:lnSpc>
                <a:spcPct val="109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add text</a:t>
            </a:r>
            <a:endParaRPr lang="en-N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7" y="1004888"/>
            <a:ext cx="3640028" cy="507831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22DB4D-AAAE-0564-443C-4B31CC195A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2549" y="976313"/>
            <a:ext cx="6513513" cy="5434012"/>
          </a:xfrm>
        </p:spPr>
        <p:txBody>
          <a:bodyPr/>
          <a:lstStyle>
            <a:lvl1pPr marL="0" indent="0">
              <a:lnSpc>
                <a:spcPct val="108000"/>
              </a:lnSpc>
              <a:spcBef>
                <a:spcPts val="800"/>
              </a:spcBef>
              <a:spcAft>
                <a:spcPts val="1200"/>
              </a:spcAft>
              <a:buNone/>
              <a:defRPr spc="-10" baseline="0">
                <a:solidFill>
                  <a:schemeClr val="tx1"/>
                </a:solidFill>
              </a:defRPr>
            </a:lvl1pPr>
            <a:lvl2pPr marL="230400">
              <a:lnSpc>
                <a:spcPct val="109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add text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22757346"/>
      </p:ext>
    </p:extLst>
  </p:cSld>
  <p:clrMapOvr>
    <a:masterClrMapping/>
  </p:clrMapOvr>
  <p:transition spd="slow" advTm="6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7" y="1004888"/>
            <a:ext cx="11088578" cy="507831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B561CA-4A19-6C8B-DDC8-E1568722C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88" y="1838324"/>
            <a:ext cx="5649912" cy="4676775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92E44F0-2E03-A750-D62F-A5820411DD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43625" y="1838324"/>
            <a:ext cx="5649912" cy="4676775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69237158"/>
      </p:ext>
    </p:extLst>
  </p:cSld>
  <p:clrMapOvr>
    <a:masterClrMapping/>
  </p:clrMapOvr>
  <p:transition spd="slow" advTm="6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7" y="1004888"/>
            <a:ext cx="11088578" cy="507831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B561CA-4A19-6C8B-DDC8-E1568722C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88" y="1838324"/>
            <a:ext cx="3706812" cy="4676775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 spc="1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92E44F0-2E03-A750-D62F-A5820411DD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7675" y="1838324"/>
            <a:ext cx="3706812" cy="4676775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3704D8A-2DF8-9D78-24B1-7270648BA6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9262" y="1838324"/>
            <a:ext cx="3706812" cy="4676775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22268730"/>
      </p:ext>
    </p:extLst>
  </p:cSld>
  <p:clrMapOvr>
    <a:masterClrMapping/>
  </p:clrMapOvr>
  <p:transition spd="slow" advTm="6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7" y="1004888"/>
            <a:ext cx="3706703" cy="507831"/>
          </a:xfrm>
        </p:spPr>
        <p:txBody>
          <a:bodyPr wrap="square" anchor="t">
            <a:sp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B561CA-4A19-6C8B-DDC8-E1568722C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88" y="2209800"/>
            <a:ext cx="3706812" cy="4305299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 spc="1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800"/>
              </a:spcBef>
              <a:spcAft>
                <a:spcPts val="8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2"/>
            <a:r>
              <a:rPr lang="en-US"/>
              <a:t>Click to add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CAD695-4287-11D7-7209-B80AE8859F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91050" y="0"/>
            <a:ext cx="7600950" cy="6858000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C3DAB983-DB16-0536-EB5E-7B06577A2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80074" y="6609755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6721134"/>
      </p:ext>
    </p:extLst>
  </p:cSld>
  <p:clrMapOvr>
    <a:masterClrMapping/>
  </p:clrMapOvr>
  <p:transition spd="slow" advTm="6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7147" y="1004888"/>
            <a:ext cx="3706703" cy="507831"/>
          </a:xfrm>
        </p:spPr>
        <p:txBody>
          <a:bodyPr wrap="square" anchor="t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B561CA-4A19-6C8B-DDC8-E1568722C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47038" y="2209800"/>
            <a:ext cx="3706812" cy="4305299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 spc="1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800"/>
              </a:spcBef>
              <a:spcAft>
                <a:spcPts val="8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2"/>
            <a:r>
              <a:rPr lang="en-US"/>
              <a:t>Click to add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CAD695-4287-11D7-7209-B80AE8859F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600950" cy="6858000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C3DAB983-DB16-0536-EB5E-7B06577A2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619280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94348918"/>
      </p:ext>
    </p:extLst>
  </p:cSld>
  <p:clrMapOvr>
    <a:masterClrMapping/>
  </p:clrMapOvr>
  <p:transition spd="slow" advTm="6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F8C1F4-C3A1-E410-DA6A-0694C7040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22" y="5781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1E7B0-507A-8B29-59DC-D2D354F60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122" y="19543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EC464-6F04-CFDA-1731-856100137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03E3C2-95F6-42D7-9581-2EB0EF9E8C71}" type="datetimeFigureOut">
              <a:rPr lang="en-NZ" smtClean="0"/>
              <a:t>7/05/2026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4D242-7AED-0956-2433-31915E4C1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1A52-E70F-44D3-64ED-46202FC95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C8371D-DB12-496A-A3B4-147465C870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8324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ransition spd="slow" advTm="6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DC67EF-CF04-2A24-A264-40CD890942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8828" y="2246400"/>
            <a:ext cx="4651744" cy="1522468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NZ" noProof="0">
                <a:solidFill>
                  <a:schemeClr val="accent2"/>
                </a:solidFill>
                <a:latin typeface="Aptos"/>
              </a:rPr>
              <a:t>Paid Parking pricing proposal</a:t>
            </a:r>
            <a:endParaRPr lang="en-NZ" noProof="0">
              <a:solidFill>
                <a:schemeClr val="accent2"/>
              </a:solidFill>
              <a:latin typeface="Aptos"/>
              <a:cs typeface="Arial"/>
            </a:endParaRPr>
          </a:p>
          <a:p>
            <a:r>
              <a:rPr lang="en-NZ" sz="1400">
                <a:latin typeface="+mj-lt"/>
              </a:rPr>
              <a:t>Aoraki Mt Cook</a:t>
            </a:r>
            <a:endParaRPr lang="en-NZ" sz="1400" noProof="0">
              <a:latin typeface="+mj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3A6373-ADD9-A916-EE49-FFA3FB6363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828" y="4560049"/>
            <a:ext cx="4167962" cy="313932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NZ">
                <a:cs typeface="Arial"/>
              </a:rPr>
              <a:t>29 September</a:t>
            </a:r>
            <a:r>
              <a:rPr lang="en-NZ" noProof="0">
                <a:cs typeface="Arial"/>
              </a:rPr>
              <a:t> 2025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0C2BFB-70CC-6232-DB1E-49C52C852F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29938" y="6416487"/>
            <a:ext cx="1760538" cy="446203"/>
          </a:xfrm>
        </p:spPr>
        <p:txBody>
          <a:bodyPr rIns="90000"/>
          <a:lstStyle/>
          <a:p>
            <a:r>
              <a:rPr lang="en-NZ" noProof="0"/>
              <a:t>Lorem ipsum dolor sit amet.</a:t>
            </a:r>
          </a:p>
          <a:p>
            <a:r>
              <a:rPr lang="en-NZ" noProof="0"/>
              <a:t>Photo: © Lorem ipsum dolor sit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23BD7BB-AB3E-CD68-E287-6A9D29C73A09}"/>
              </a:ext>
            </a:extLst>
          </p:cNvPr>
          <p:cNvSpPr txBox="1">
            <a:spLocks/>
          </p:cNvSpPr>
          <p:nvPr/>
        </p:nvSpPr>
        <p:spPr>
          <a:xfrm>
            <a:off x="8681483" y="6263357"/>
            <a:ext cx="3226981" cy="44983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wrap="square" lIns="91440" tIns="61200" rIns="36000" bIns="6120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noProof="0"/>
              <a:t>Dolomite Point Northern carpark. </a:t>
            </a:r>
          </a:p>
          <a:p>
            <a:r>
              <a:rPr lang="en-NZ" noProof="0"/>
              <a:t>Source: Ngāti Waewae and Department of Conservation</a:t>
            </a:r>
          </a:p>
        </p:txBody>
      </p:sp>
      <p:pic>
        <p:nvPicPr>
          <p:cNvPr id="12" name="Picture Placeholder 7" descr="A parking lot in a valley with mountains in the background&#10;&#10;AI-generated content may be incorrect.">
            <a:extLst>
              <a:ext uri="{FF2B5EF4-FFF2-40B4-BE49-F238E27FC236}">
                <a16:creationId xmlns:a16="http://schemas.microsoft.com/office/drawing/2014/main" id="{60300375-23A5-268B-AC1F-4B77FA421D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r="16700"/>
          <a:stretch>
            <a:fillRect/>
          </a:stretch>
        </p:blipFill>
        <p:spPr>
          <a:xfrm>
            <a:off x="5727032" y="0"/>
            <a:ext cx="646496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4217605"/>
      </p:ext>
    </p:extLst>
  </p:cSld>
  <p:clrMapOvr>
    <a:masterClrMapping/>
  </p:clrMapOvr>
  <p:transition spd="slow" advTm="6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018D2-DB37-16BC-8677-7363EFB6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52" y="665912"/>
            <a:ext cx="3706703" cy="507831"/>
          </a:xfrm>
        </p:spPr>
        <p:txBody>
          <a:bodyPr/>
          <a:lstStyle/>
          <a:p>
            <a:r>
              <a:rPr lang="en-NZ">
                <a:solidFill>
                  <a:schemeClr val="accent2"/>
                </a:solidFill>
                <a:latin typeface="Aptos" panose="020B0004020202020204" pitchFamily="34" charset="0"/>
              </a:rPr>
              <a:t>Hourly rate: $5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DDE5A-355C-55EB-CC4E-E6D8D4E1EE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525" y="1458192"/>
            <a:ext cx="4086156" cy="48531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Low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/>
              </a:rPr>
              <a:t>$5 per hour is </a:t>
            </a:r>
            <a:r>
              <a:rPr lang="en-NZ" sz="2000">
                <a:latin typeface="Aptos"/>
              </a:rPr>
              <a:t>half</a:t>
            </a:r>
            <a:r>
              <a:rPr lang="en-NZ" sz="2000" b="0">
                <a:latin typeface="Aptos"/>
              </a:rPr>
              <a:t> the hourly rate charged for parking at Milford Sound / </a:t>
            </a:r>
            <a:r>
              <a:rPr lang="en-NZ" sz="2000" b="0" err="1">
                <a:latin typeface="Aptos"/>
              </a:rPr>
              <a:t>Piopiotahi</a:t>
            </a:r>
            <a:r>
              <a:rPr lang="en-NZ" sz="2000" b="0">
                <a:latin typeface="Aptos"/>
              </a:rPr>
              <a:t>, which is a similar site.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/>
              </a:rPr>
              <a:t>$5 per hour is consistent across all three sites and gives visitors a choice around how long they will stay.</a:t>
            </a:r>
          </a:p>
          <a:p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6F00CD-82EC-9F13-834D-CDB79FB690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9" name="Picture Placeholder 8" descr="A parking lot with cars and a white rv&#10;&#10;AI-generated content may be incorrect.">
            <a:extLst>
              <a:ext uri="{FF2B5EF4-FFF2-40B4-BE49-F238E27FC236}">
                <a16:creationId xmlns:a16="http://schemas.microsoft.com/office/drawing/2014/main" id="{8B230539-4B24-D77E-A33D-EF62C8BBC03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8" r="188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7454297"/>
      </p:ext>
    </p:extLst>
  </p:cSld>
  <p:clrMapOvr>
    <a:masterClrMapping/>
  </p:clrMapOvr>
  <p:transition spd="slow" advTm="6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9F289-A3F1-427F-48A8-37FBA388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71" y="845980"/>
            <a:ext cx="3706703" cy="507831"/>
          </a:xfrm>
        </p:spPr>
        <p:txBody>
          <a:bodyPr/>
          <a:lstStyle/>
          <a:p>
            <a:r>
              <a:rPr lang="en-NZ">
                <a:solidFill>
                  <a:schemeClr val="accent2"/>
                </a:solidFill>
                <a:latin typeface="Aptos" panose="020B0004020202020204" pitchFamily="34" charset="0"/>
              </a:rPr>
              <a:t> Daily rate: $25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F818B-6F5D-B570-4066-1095CD524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086" y="1969168"/>
            <a:ext cx="3706812" cy="43052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Enables people to stay for a  day to do several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Offers more affordable option for people wanting to spend a full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Paid campground users will be exempt from paying parking fees</a:t>
            </a:r>
            <a:endParaRPr lang="en-NZ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512FC-5EB0-D588-530F-C56ED36234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Picture 5" descr="A group of cars parked in a parking lot&#10;&#10;AI-generated content may be incorrect.">
            <a:extLst>
              <a:ext uri="{FF2B5EF4-FFF2-40B4-BE49-F238E27FC236}">
                <a16:creationId xmlns:a16="http://schemas.microsoft.com/office/drawing/2014/main" id="{F50CAD67-680E-9C3E-EA6B-D3495D5CD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0"/>
          <a:stretch>
            <a:fillRect/>
          </a:stretch>
        </p:blipFill>
        <p:spPr>
          <a:xfrm>
            <a:off x="4108091" y="62061"/>
            <a:ext cx="8016026" cy="673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3792"/>
      </p:ext>
    </p:extLst>
  </p:cSld>
  <p:clrMapOvr>
    <a:masterClrMapping/>
  </p:clrMapOvr>
  <p:transition spd="slow" advTm="6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39FA7-433F-4FCB-8F15-6AA43181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97" y="1004888"/>
            <a:ext cx="4000675" cy="925959"/>
          </a:xfrm>
        </p:spPr>
        <p:txBody>
          <a:bodyPr/>
          <a:lstStyle/>
          <a:p>
            <a:r>
              <a:rPr lang="en-NZ">
                <a:solidFill>
                  <a:schemeClr val="accent2"/>
                </a:solidFill>
                <a:latin typeface="Aptos" panose="020B0004020202020204" pitchFamily="34" charset="0"/>
              </a:rPr>
              <a:t>Special consideration for locals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3095B-E462-7BA9-4E4D-E10CC9F22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87" y="2209800"/>
            <a:ext cx="4405045" cy="43052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$10 for annual permit per car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Unlimited access for a year</a:t>
            </a:r>
          </a:p>
          <a:p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Based on number plate and proof of residency within </a:t>
            </a:r>
            <a:r>
              <a:rPr lang="en-NZ" sz="2000" b="0" err="1">
                <a:latin typeface="Aptos" panose="020B0004020202020204" pitchFamily="34" charset="0"/>
              </a:rPr>
              <a:t>MacKenzie</a:t>
            </a:r>
            <a:r>
              <a:rPr lang="en-NZ" sz="2000" b="0">
                <a:latin typeface="Aptos" panose="020B0004020202020204" pitchFamily="34" charset="0"/>
              </a:rPr>
              <a:t> District boundaries</a:t>
            </a:r>
          </a:p>
          <a:p>
            <a:endParaRPr lang="en-N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937AE9-2106-912A-627B-CB3264FAB5D4}"/>
              </a:ext>
            </a:extLst>
          </p:cNvPr>
          <p:cNvSpPr txBox="1"/>
          <p:nvPr/>
        </p:nvSpPr>
        <p:spPr>
          <a:xfrm>
            <a:off x="11236030" y="6488668"/>
            <a:ext cx="95597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NZ"/>
          </a:p>
        </p:txBody>
      </p:sp>
      <p:pic>
        <p:nvPicPr>
          <p:cNvPr id="7" name="Picture 6" descr="A road in a valley with mountains and cars&#10;&#10;AI-generated content may be incorrect.">
            <a:extLst>
              <a:ext uri="{FF2B5EF4-FFF2-40B4-BE49-F238E27FC236}">
                <a16:creationId xmlns:a16="http://schemas.microsoft.com/office/drawing/2014/main" id="{F099CBEE-BF22-6FEE-EBDE-B89E06955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8"/>
          <a:stretch>
            <a:fillRect/>
          </a:stretch>
        </p:blipFill>
        <p:spPr>
          <a:xfrm>
            <a:off x="5246370" y="0"/>
            <a:ext cx="694563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D098F7-D42B-597C-CF5D-BAEABF3B4CD3}"/>
              </a:ext>
            </a:extLst>
          </p:cNvPr>
          <p:cNvSpPr txBox="1"/>
          <p:nvPr/>
        </p:nvSpPr>
        <p:spPr>
          <a:xfrm>
            <a:off x="5246370" y="6515099"/>
            <a:ext cx="158877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/>
              <a:t>Photo: WSP</a:t>
            </a:r>
          </a:p>
        </p:txBody>
      </p:sp>
    </p:spTree>
    <p:extLst>
      <p:ext uri="{BB962C8B-B14F-4D97-AF65-F5344CB8AC3E}">
        <p14:creationId xmlns:p14="http://schemas.microsoft.com/office/powerpoint/2010/main" val="2538491638"/>
      </p:ext>
    </p:extLst>
  </p:cSld>
  <p:clrMapOvr>
    <a:masterClrMapping/>
  </p:clrMapOvr>
  <p:transition spd="slow" advTm="6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9B4FF-DDBB-830F-DC89-AE4115B5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97" y="1004888"/>
            <a:ext cx="3706703" cy="925959"/>
          </a:xfrm>
        </p:spPr>
        <p:txBody>
          <a:bodyPr/>
          <a:lstStyle/>
          <a:p>
            <a:r>
              <a:rPr lang="en-NZ">
                <a:solidFill>
                  <a:schemeClr val="accent2"/>
                </a:solidFill>
                <a:latin typeface="Aptos" panose="020B0004020202020204" pitchFamily="34" charset="0"/>
              </a:rPr>
              <a:t>Annual permit for regular visitors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63625-0A28-89E6-1884-52C746C5AB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88" y="2209800"/>
            <a:ext cx="3885280" cy="47203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/>
              </a:rPr>
              <a:t>Annual permit option for regular visitors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000" b="0">
                <a:latin typeface="Aptos"/>
              </a:rPr>
              <a:t>$60 for annual permit per car</a:t>
            </a:r>
            <a:endParaRPr lang="en-NZ" sz="2000" b="0">
              <a:solidFill>
                <a:srgbClr val="000000"/>
              </a:solidFill>
              <a:latin typeface="Apto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/>
              </a:rPr>
              <a:t>Unlimited access for a year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/>
              </a:rPr>
              <a:t>Equivalent to $1.15 per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E9E14C-727F-06BF-914D-7597CAE4F0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NZ"/>
              <a:t>Mueller Glacier Lake   Photo: John Strother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6BA8D67-6E75-AE78-D95B-71527A96F533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8438"/>
          <a:stretch>
            <a:fillRect/>
          </a:stretch>
        </p:blipFill>
        <p:spPr bwMode="auto">
          <a:xfrm>
            <a:off x="4591050" y="-36095"/>
            <a:ext cx="760095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346527"/>
      </p:ext>
    </p:extLst>
  </p:cSld>
  <p:clrMapOvr>
    <a:masterClrMapping/>
  </p:clrMapOvr>
  <p:transition spd="slow" advTm="6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C0411-D2D6-8C0A-5054-A75C1B81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>
                <a:solidFill>
                  <a:schemeClr val="accent2"/>
                </a:solidFill>
              </a:rPr>
              <a:t>Concessionaires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043B1-0D40-089F-95E7-50B14F5F41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Those that hold a valid concession will be able to apply for a parking fee exemption during the pilot period</a:t>
            </a: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/>
              </a:rPr>
              <a:t>Online application process will be communicated in November</a:t>
            </a:r>
            <a:endParaRPr lang="en-NZ" sz="2000" b="0">
              <a:latin typeface="Aptos" panose="020B0004020202020204" pitchFamily="34" charset="0"/>
            </a:endParaRPr>
          </a:p>
          <a:p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24A291-904B-2390-B6CD-87C5DEC0EC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80074" y="6170213"/>
            <a:ext cx="3211926" cy="439542"/>
          </a:xfrm>
        </p:spPr>
        <p:txBody>
          <a:bodyPr/>
          <a:lstStyle/>
          <a:p>
            <a:endParaRPr lang="en-NZ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B8971D9-92A2-3F03-3DD8-F4B26335DA37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8" r="13038"/>
          <a:stretch>
            <a:fillRect/>
          </a:stretch>
        </p:blipFill>
        <p:spPr bwMode="auto">
          <a:xfrm>
            <a:off x="4591050" y="0"/>
            <a:ext cx="7600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61A25C-406E-44BC-F6CF-8A89A8723D6D}"/>
              </a:ext>
            </a:extLst>
          </p:cNvPr>
          <p:cNvSpPr txBox="1"/>
          <p:nvPr/>
        </p:nvSpPr>
        <p:spPr>
          <a:xfrm>
            <a:off x="10349715" y="6601249"/>
            <a:ext cx="1737089" cy="25391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1050"/>
              <a:t>Source: </a:t>
            </a:r>
            <a:r>
              <a:rPr lang="en-NZ" sz="1050" err="1"/>
              <a:t>Pacfic</a:t>
            </a:r>
            <a:r>
              <a:rPr lang="en-NZ" sz="1050"/>
              <a:t> </a:t>
            </a:r>
            <a:r>
              <a:rPr lang="en-NZ" sz="1050" err="1"/>
              <a:t>Tourways</a:t>
            </a:r>
            <a:endParaRPr lang="en-NZ" sz="1050"/>
          </a:p>
        </p:txBody>
      </p:sp>
    </p:spTree>
    <p:extLst>
      <p:ext uri="{BB962C8B-B14F-4D97-AF65-F5344CB8AC3E}">
        <p14:creationId xmlns:p14="http://schemas.microsoft.com/office/powerpoint/2010/main" val="2598253243"/>
      </p:ext>
    </p:extLst>
  </p:cSld>
  <p:clrMapOvr>
    <a:masterClrMapping/>
  </p:clrMapOvr>
  <p:transition spd="slow" advTm="6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9A919-9599-9A3F-D195-519A4B89A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7147" y="1004888"/>
            <a:ext cx="3706703" cy="507831"/>
          </a:xfrm>
        </p:spPr>
        <p:txBody>
          <a:bodyPr wrap="square" anchor="t">
            <a:normAutofit/>
          </a:bodyPr>
          <a:lstStyle/>
          <a:p>
            <a:r>
              <a:rPr lang="en-NZ" sz="2600">
                <a:latin typeface="Aptos" panose="020B0004020202020204" pitchFamily="34" charset="0"/>
              </a:rPr>
              <a:t>Charging for carparks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B9DC3-16A1-607F-C4BB-454B681866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7038" y="2209800"/>
            <a:ext cx="3706812" cy="4305299"/>
          </a:xfrm>
        </p:spPr>
        <p:txBody>
          <a:bodyPr>
            <a:normAutofit/>
          </a:bodyPr>
          <a:lstStyle/>
          <a:p>
            <a:r>
              <a:rPr lang="en-NZ" sz="2000" b="0">
                <a:latin typeface="Aptos" panose="020B0004020202020204" pitchFamily="34" charset="0"/>
              </a:rPr>
              <a:t>Legislation does allow DOC to charge users fair and reasonable fees to use our facilities, which include campsites, huts and car parks</a:t>
            </a:r>
          </a:p>
          <a:p>
            <a:endParaRPr lang="en-NZ" sz="2000" b="0">
              <a:latin typeface="Aptos" panose="020B0004020202020204" pitchFamily="34" charset="0"/>
            </a:endParaRPr>
          </a:p>
          <a:p>
            <a:r>
              <a:rPr lang="en-NZ" sz="2000" b="0">
                <a:latin typeface="Aptos" panose="020B0004020202020204" pitchFamily="34" charset="0"/>
              </a:rPr>
              <a:t>Facility charges are not access charges</a:t>
            </a:r>
          </a:p>
        </p:txBody>
      </p:sp>
      <p:pic>
        <p:nvPicPr>
          <p:cNvPr id="6146" name="Picture 2" descr="Places to stay: Parks and recreation">
            <a:extLst>
              <a:ext uri="{FF2B5EF4-FFF2-40B4-BE49-F238E27FC236}">
                <a16:creationId xmlns:a16="http://schemas.microsoft.com/office/drawing/2014/main" id="{BC5C5A71-A60E-DBC7-7AA9-BEF5A1E0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0" r="15187"/>
          <a:stretch>
            <a:fillRect/>
          </a:stretch>
        </p:blipFill>
        <p:spPr bwMode="auto">
          <a:xfrm>
            <a:off x="20" y="10"/>
            <a:ext cx="760093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151" name="Text Placeholder 4">
            <a:extLst>
              <a:ext uri="{FF2B5EF4-FFF2-40B4-BE49-F238E27FC236}">
                <a16:creationId xmlns:a16="http://schemas.microsoft.com/office/drawing/2014/main" id="{BC48CC22-783F-36BB-4747-F9A03662A3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619280"/>
            <a:ext cx="3211926" cy="2482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2021"/>
      </p:ext>
    </p:extLst>
  </p:cSld>
  <p:clrMapOvr>
    <a:masterClrMapping/>
  </p:clrMapOvr>
  <p:transition spd="slow" advTm="6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58ED3-33C1-02AC-4049-57C385840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72" y="964197"/>
            <a:ext cx="10515600" cy="507831"/>
          </a:xfrm>
        </p:spPr>
        <p:txBody>
          <a:bodyPr/>
          <a:lstStyle/>
          <a:p>
            <a:r>
              <a:rPr lang="en-NZ">
                <a:solidFill>
                  <a:schemeClr val="accent2"/>
                </a:solidFill>
              </a:rPr>
              <a:t>Access charging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D74BA-4A8F-1F28-C924-A0D4552A14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998" y="1975776"/>
            <a:ext cx="6634198" cy="4401335"/>
          </a:xfrm>
        </p:spPr>
        <p:txBody>
          <a:bodyPr>
            <a:normAutofit/>
          </a:bodyPr>
          <a:lstStyle/>
          <a:p>
            <a:r>
              <a:rPr lang="en-NZ" b="1">
                <a:latin typeface="Aptos" panose="020B0004020202020204" pitchFamily="34" charset="0"/>
              </a:rPr>
              <a:t>Separate initiative </a:t>
            </a:r>
            <a:r>
              <a:rPr lang="en-NZ">
                <a:latin typeface="Aptos" panose="020B0004020202020204" pitchFamily="34" charset="0"/>
              </a:rPr>
              <a:t>-not linked to the paid parking pilot</a:t>
            </a:r>
          </a:p>
          <a:p>
            <a:r>
              <a:rPr lang="en-NZ" b="1">
                <a:latin typeface="Aptos" panose="020B0004020202020204" pitchFamily="34" charset="0"/>
              </a:rPr>
              <a:t>The Government has proposed changes </a:t>
            </a:r>
            <a:r>
              <a:rPr lang="en-NZ">
                <a:latin typeface="Aptos" panose="020B0004020202020204" pitchFamily="34" charset="0"/>
              </a:rPr>
              <a:t>to make it legal for DOC to charge international visitors access fees at four iconic tourism sites </a:t>
            </a:r>
          </a:p>
          <a:p>
            <a:r>
              <a:rPr lang="en-NZ">
                <a:latin typeface="Aptos" panose="020B0004020202020204" pitchFamily="34" charset="0"/>
              </a:rPr>
              <a:t>The Conservation Acts (Land Management) Amendment Bill will be introduced to Parliament in </a:t>
            </a:r>
            <a:r>
              <a:rPr lang="en-NZ" b="1">
                <a:latin typeface="Aptos" panose="020B0004020202020204" pitchFamily="34" charset="0"/>
              </a:rPr>
              <a:t>2026 </a:t>
            </a:r>
          </a:p>
          <a:p>
            <a:r>
              <a:rPr lang="en-NZ">
                <a:latin typeface="Aptos" panose="020B0004020202020204" pitchFamily="34" charset="0"/>
              </a:rPr>
              <a:t>There will be more public consultation on the draft Bill</a:t>
            </a:r>
          </a:p>
          <a:p>
            <a:r>
              <a:rPr lang="en-NZ">
                <a:latin typeface="Aptos" panose="020B0004020202020204" pitchFamily="34" charset="0"/>
              </a:rPr>
              <a:t>Expected introduction</a:t>
            </a:r>
            <a:r>
              <a:rPr lang="en-NZ" b="1">
                <a:latin typeface="Aptos" panose="020B0004020202020204" pitchFamily="34" charset="0"/>
              </a:rPr>
              <a:t>: summer of 2027-2028</a:t>
            </a:r>
          </a:p>
          <a:p>
            <a:r>
              <a:rPr lang="en-NZ">
                <a:latin typeface="Aptos" panose="020B0004020202020204" pitchFamily="34" charset="0"/>
              </a:rPr>
              <a:t>Many details to be worked out in the next year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43B117A-FB9A-3B4F-D099-ECD234921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6" t="6166" r="10458" b="5834"/>
          <a:stretch>
            <a:fillRect/>
          </a:stretch>
        </p:blipFill>
        <p:spPr bwMode="auto">
          <a:xfrm>
            <a:off x="7037070" y="228185"/>
            <a:ext cx="5154930" cy="640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63525"/>
      </p:ext>
    </p:extLst>
  </p:cSld>
  <p:clrMapOvr>
    <a:masterClrMapping/>
  </p:clrMapOvr>
  <p:transition spd="slow" advTm="6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864FE-46D3-EDC1-52D6-D8D3AE154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64A602A-14A2-EA79-D2C6-EB689B06685C}"/>
              </a:ext>
            </a:extLst>
          </p:cNvPr>
          <p:cNvSpPr txBox="1">
            <a:spLocks/>
          </p:cNvSpPr>
          <p:nvPr/>
        </p:nvSpPr>
        <p:spPr>
          <a:xfrm>
            <a:off x="989122" y="510078"/>
            <a:ext cx="105156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600">
                <a:solidFill>
                  <a:schemeClr val="accent2"/>
                </a:solidFill>
                <a:latin typeface="Aptos"/>
              </a:rPr>
              <a:t>Actions and dates</a:t>
            </a:r>
            <a:endParaRPr lang="en-NZ" sz="3600">
              <a:solidFill>
                <a:schemeClr val="accent2"/>
              </a:solidFill>
              <a:latin typeface="Aptos"/>
              <a:cs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124C933-DB1E-545F-C71B-FD3991DAF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01270"/>
              </p:ext>
            </p:extLst>
          </p:nvPr>
        </p:nvGraphicFramePr>
        <p:xfrm>
          <a:off x="1035594" y="1507356"/>
          <a:ext cx="10076563" cy="4205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693">
                  <a:extLst>
                    <a:ext uri="{9D8B030D-6E8A-4147-A177-3AD203B41FA5}">
                      <a16:colId xmlns:a16="http://schemas.microsoft.com/office/drawing/2014/main" val="4188010628"/>
                    </a:ext>
                  </a:extLst>
                </a:gridCol>
                <a:gridCol w="7837870">
                  <a:extLst>
                    <a:ext uri="{9D8B030D-6E8A-4147-A177-3AD203B41FA5}">
                      <a16:colId xmlns:a16="http://schemas.microsoft.com/office/drawing/2014/main" val="4120783748"/>
                    </a:ext>
                  </a:extLst>
                </a:gridCol>
              </a:tblGrid>
              <a:tr h="467303">
                <a:tc>
                  <a:txBody>
                    <a:bodyPr/>
                    <a:lstStyle/>
                    <a:p>
                      <a:r>
                        <a:rPr lang="en-GB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490196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June – July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>
                          <a:latin typeface="Aptos" panose="020B0004020202020204" pitchFamily="34" charset="0"/>
                        </a:rPr>
                        <a:t>Initial stakeholder engagement, submissions inform pricing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203143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22 September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Share proposed pricing strategy with mana whenua &amp; stakeholders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40946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29 September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ptos"/>
                        </a:rPr>
                        <a:t>Drop-in sessions at Aoraki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76601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22 October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End date for submissions on proposed pricing strategy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746769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November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Finalise pricing strategy, inform local communities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331122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Dec 25 – end June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Implementation of paid parking pilot programme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091611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Jan 26 – June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Seek feedback from stakeholders during pilot period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949990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>
                          <a:latin typeface="Aptos" panose="020B0004020202020204" pitchFamily="34" charset="0"/>
                        </a:rPr>
                        <a:t>July 2026 onwards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>
                          <a:latin typeface="Aptos" panose="020B0004020202020204" pitchFamily="34" charset="0"/>
                        </a:rPr>
                        <a:t>Assess pilot and decide if paid parking will be rolled out at other sites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488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2728065"/>
      </p:ext>
    </p:extLst>
  </p:cSld>
  <p:clrMapOvr>
    <a:masterClrMapping/>
  </p:clrMapOvr>
  <p:transition spd="slow" advTm="6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54F00EB-DF6D-F7B8-DD45-A38D6CBEA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7147" y="1004888"/>
            <a:ext cx="3706703" cy="507831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4AFF82-F8C7-CEF3-31AF-F16EA954A1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7038" y="2209800"/>
            <a:ext cx="3706812" cy="4305299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Placeholder 7" descr="A parking lot in a valley with mountains in the background&#10;&#10;AI-generated content may be incorrect.">
            <a:extLst>
              <a:ext uri="{FF2B5EF4-FFF2-40B4-BE49-F238E27FC236}">
                <a16:creationId xmlns:a16="http://schemas.microsoft.com/office/drawing/2014/main" id="{C94C1AE2-BD83-C0B1-5CC3-F860FA15A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8" t="34067" r="7294" b="-255"/>
          <a:stretch>
            <a:fillRect/>
          </a:stretch>
        </p:blipFill>
        <p:spPr>
          <a:xfrm>
            <a:off x="957943" y="-261661"/>
            <a:ext cx="10785492" cy="6876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671505"/>
      </p:ext>
    </p:extLst>
  </p:cSld>
  <p:clrMapOvr>
    <a:masterClrMapping/>
  </p:clrMapOvr>
  <p:transition spd="slow" advTm="6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D25F0-ACF9-B4E5-3362-8F9F54B7F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68FD3-E21B-E0A0-CAA0-308C6A3FB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11" y="863374"/>
            <a:ext cx="3706703" cy="507831"/>
          </a:xfrm>
        </p:spPr>
        <p:txBody>
          <a:bodyPr wrap="square" anchor="t">
            <a:noAutofit/>
          </a:bodyPr>
          <a:lstStyle/>
          <a:p>
            <a:r>
              <a:rPr lang="en-NZ" sz="3600" noProof="0">
                <a:solidFill>
                  <a:schemeClr val="accent2"/>
                </a:solidFill>
                <a:latin typeface="Aptos"/>
              </a:rPr>
              <a:t>Background</a:t>
            </a:r>
            <a:endParaRPr lang="en-NZ" sz="3600" noProof="0">
              <a:solidFill>
                <a:schemeClr val="accent2"/>
              </a:solidFill>
              <a:latin typeface="Aptos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A0375-9B00-29DD-796F-FE583ADB2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574" y="1709056"/>
            <a:ext cx="4882469" cy="429441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>
              <a:spcAft>
                <a:spcPts val="1200"/>
              </a:spcAft>
              <a:buChar char="•"/>
            </a:pPr>
            <a:r>
              <a:rPr lang="en-NZ" sz="2200" b="0">
                <a:latin typeface="Aptos" panose="020B0004020202020204" pitchFamily="34" charset="0"/>
              </a:rPr>
              <a:t>DOC has serious budget pressures - 30% shortfall in funding for visitor network </a:t>
            </a:r>
            <a:endParaRPr lang="en-US" sz="2200" b="0">
              <a:latin typeface="Aptos" panose="020B0004020202020204" pitchFamily="34" charset="0"/>
              <a:cs typeface="Arial"/>
            </a:endParaRPr>
          </a:p>
          <a:p>
            <a:pPr marL="285750" indent="-285750">
              <a:spcAft>
                <a:spcPts val="1200"/>
              </a:spcAft>
              <a:buChar char="•"/>
            </a:pPr>
            <a:r>
              <a:rPr lang="en-NZ" sz="2200" b="0">
                <a:latin typeface="Aptos" panose="020B0004020202020204" pitchFamily="34" charset="0"/>
              </a:rPr>
              <a:t>For biodiversity and protection of all endangered species, we have a $300 million biodiversity budget and a $2.3 billion need</a:t>
            </a:r>
            <a:endParaRPr lang="en-US" sz="2200" b="0">
              <a:latin typeface="Aptos" panose="020B0004020202020204" pitchFamily="34" charset="0"/>
              <a:cs typeface="Arial" panose="020B0604020202020204"/>
            </a:endParaRPr>
          </a:p>
          <a:p>
            <a:pPr marL="285750" indent="-285750">
              <a:spcAft>
                <a:spcPts val="1200"/>
              </a:spcAft>
              <a:buChar char="•"/>
            </a:pPr>
            <a:r>
              <a:rPr lang="en-NZ" sz="2200" b="0">
                <a:latin typeface="Aptos" panose="020B0004020202020204" pitchFamily="34" charset="0"/>
                <a:cs typeface="Arial"/>
              </a:rPr>
              <a:t>Climate events in the last few years have added $90 million in costs</a:t>
            </a:r>
            <a:endParaRPr lang="en-NZ" sz="2200" b="0">
              <a:latin typeface="Aptos" panose="020B0004020202020204" pitchFamily="34" charset="0"/>
            </a:endParaRPr>
          </a:p>
          <a:p>
            <a:pPr marL="285750" indent="-285750">
              <a:spcAft>
                <a:spcPts val="1200"/>
              </a:spcAft>
              <a:buChar char="•"/>
            </a:pPr>
            <a:r>
              <a:rPr lang="en-NZ" sz="2200" b="0">
                <a:latin typeface="Aptos" panose="020B0004020202020204" pitchFamily="34" charset="0"/>
              </a:rPr>
              <a:t>Minister of Conservation asked for revenue generation ideas </a:t>
            </a:r>
            <a:endParaRPr lang="en-US" sz="2200" b="0">
              <a:latin typeface="Aptos" panose="020B0004020202020204" pitchFamily="34" charset="0"/>
              <a:cs typeface="Arial" panose="020B0604020202020204"/>
            </a:endParaRPr>
          </a:p>
          <a:p>
            <a:pPr marL="0" indent="0">
              <a:spcAft>
                <a:spcPts val="1200"/>
              </a:spcAft>
              <a:buNone/>
            </a:pPr>
            <a:endParaRPr lang="en-NZ"/>
          </a:p>
        </p:txBody>
      </p:sp>
      <p:pic>
        <p:nvPicPr>
          <p:cNvPr id="4" name="Picture 3" descr="Kākāpō: New Zealand native land birds">
            <a:extLst>
              <a:ext uri="{FF2B5EF4-FFF2-40B4-BE49-F238E27FC236}">
                <a16:creationId xmlns:a16="http://schemas.microsoft.com/office/drawing/2014/main" id="{AB277C14-1BB5-490C-EF5D-0C7B3AC913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" r="9546" b="281"/>
          <a:stretch>
            <a:fillRect/>
          </a:stretch>
        </p:blipFill>
        <p:spPr>
          <a:xfrm>
            <a:off x="5189764" y="1717997"/>
            <a:ext cx="6730878" cy="41209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6DC9905-C3B7-A2E1-B0D8-6BEAAE130C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80074" y="6609755"/>
            <a:ext cx="3211926" cy="2482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7414"/>
      </p:ext>
    </p:extLst>
  </p:cSld>
  <p:clrMapOvr>
    <a:masterClrMapping/>
  </p:clrMapOvr>
  <p:transition spd="slow" advTm="6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1F851-9052-512A-974D-CCC61A258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97" y="634774"/>
            <a:ext cx="3706703" cy="507831"/>
          </a:xfrm>
        </p:spPr>
        <p:txBody>
          <a:bodyPr wrap="square" anchor="t">
            <a:noAutofit/>
          </a:bodyPr>
          <a:lstStyle/>
          <a:p>
            <a:r>
              <a:rPr lang="en-GB" sz="3600">
                <a:solidFill>
                  <a:schemeClr val="accent2"/>
                </a:solidFill>
                <a:latin typeface="Aptos" panose="020B0004020202020204" pitchFamily="34" charset="0"/>
              </a:rPr>
              <a:t>Paid parking</a:t>
            </a:r>
            <a:endParaRPr lang="en-GB" sz="3600">
              <a:solidFill>
                <a:schemeClr val="accent2"/>
              </a:solidFill>
              <a:latin typeface="Aptos" panose="020B0004020202020204" pitchFamily="34" charset="0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EE84A-0671-18BC-EB9E-8DEED87944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8139" y="1524000"/>
            <a:ext cx="4392611" cy="429441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NZ" sz="2400" b="0">
                <a:latin typeface="Aptos" panose="020B0004020202020204" pitchFamily="34" charset="0"/>
              </a:rPr>
              <a:t>Paid parking is a tool used internationally in nature parks</a:t>
            </a:r>
            <a:endParaRPr lang="en-NZ" sz="2400" b="0">
              <a:latin typeface="Aptos" panose="020B0004020202020204" pitchFamily="34" charset="0"/>
              <a:cs typeface="Arial"/>
            </a:endParaRPr>
          </a:p>
          <a:p>
            <a:pPr>
              <a:spcAft>
                <a:spcPts val="1200"/>
              </a:spcAft>
            </a:pPr>
            <a:endParaRPr lang="en-NZ" sz="800" b="0">
              <a:latin typeface="Aptos" panose="020B00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NZ" sz="2400" b="0">
                <a:latin typeface="Aptos" panose="020B0004020202020204" pitchFamily="34" charset="0"/>
              </a:rPr>
              <a:t>It contributes to the financial sustainability of popular natural sites and helps manage visitor numbers</a:t>
            </a:r>
            <a:endParaRPr lang="en-NZ" sz="2400" b="0">
              <a:latin typeface="Aptos" panose="020B0004020202020204" pitchFamily="34" charset="0"/>
              <a:cs typeface="Arial"/>
            </a:endParaRPr>
          </a:p>
          <a:p>
            <a:pPr>
              <a:spcAft>
                <a:spcPts val="1200"/>
              </a:spcAft>
            </a:pPr>
            <a:endParaRPr lang="en-NZ" sz="800" b="0">
              <a:latin typeface="Aptos" panose="020B00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NZ" sz="2400" b="0">
                <a:latin typeface="Aptos" panose="020B0004020202020204" pitchFamily="34" charset="0"/>
              </a:rPr>
              <a:t>DOC will trial paid parking at three busy sites this summer</a:t>
            </a:r>
            <a:endParaRPr lang="en-US" sz="2400" b="0">
              <a:latin typeface="Aptos" panose="020B0004020202020204" pitchFamily="34" charset="0"/>
              <a:cs typeface="Arial"/>
            </a:endParaRPr>
          </a:p>
          <a:p>
            <a:endParaRPr lang="en-GB" b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F56C942-DC76-201B-84AE-C90B2C030F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80074" y="6609755"/>
            <a:ext cx="3211926" cy="24824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05B66-D856-AAF4-A73D-575FEB2F9C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063"/>
          <a:stretch>
            <a:fillRect/>
          </a:stretch>
        </p:blipFill>
        <p:spPr>
          <a:xfrm>
            <a:off x="6006164" y="0"/>
            <a:ext cx="6185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70187"/>
      </p:ext>
    </p:extLst>
  </p:cSld>
  <p:clrMapOvr>
    <a:masterClrMapping/>
  </p:clrMapOvr>
  <p:transition spd="slow" advTm="6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AD58E-593A-EDC3-3348-DAC694237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025" y="906916"/>
            <a:ext cx="6515217" cy="801744"/>
          </a:xfrm>
        </p:spPr>
        <p:txBody>
          <a:bodyPr wrap="square" anchor="t">
            <a:noAutofit/>
          </a:bodyPr>
          <a:lstStyle/>
          <a:p>
            <a:r>
              <a:rPr lang="en-GB" sz="3600">
                <a:solidFill>
                  <a:schemeClr val="accent2"/>
                </a:solidFill>
                <a:latin typeface="Aptos"/>
              </a:rPr>
              <a:t>Purpose of programme</a:t>
            </a:r>
            <a:endParaRPr lang="en-GB" sz="3600">
              <a:solidFill>
                <a:schemeClr val="accent2"/>
              </a:solidFill>
              <a:latin typeface="Aptos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3E6AE-24A0-093A-AD47-1C091AF029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88" y="1886211"/>
            <a:ext cx="4145222" cy="430529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lvl="1" indent="-285750">
              <a:spcAft>
                <a:spcPts val="1200"/>
              </a:spcAft>
              <a:buChar char="•"/>
            </a:pPr>
            <a:r>
              <a:rPr lang="en-NZ" sz="2400">
                <a:latin typeface="Aptos" panose="020B0004020202020204" pitchFamily="34" charset="0"/>
              </a:rPr>
              <a:t>Trial a way for visitors to contribute towards conservation and the visitor network</a:t>
            </a:r>
          </a:p>
          <a:p>
            <a:pPr marL="285750" lvl="1" indent="-285750">
              <a:spcAft>
                <a:spcPts val="1200"/>
              </a:spcAft>
              <a:buChar char="•"/>
            </a:pPr>
            <a:endParaRPr lang="en-NZ" sz="2400">
              <a:latin typeface="Aptos" panose="020B0004020202020204" pitchFamily="34" charset="0"/>
            </a:endParaRPr>
          </a:p>
          <a:p>
            <a:pPr marL="285750" lvl="1" indent="-285750">
              <a:spcAft>
                <a:spcPts val="1200"/>
              </a:spcAft>
              <a:buChar char="•"/>
            </a:pPr>
            <a:r>
              <a:rPr lang="en-NZ" sz="2400">
                <a:latin typeface="Aptos" panose="020B0004020202020204" pitchFamily="34" charset="0"/>
              </a:rPr>
              <a:t>Improve visitor experience </a:t>
            </a:r>
          </a:p>
          <a:p>
            <a:pPr marL="285750" lvl="1" indent="-285750">
              <a:spcAft>
                <a:spcPts val="1200"/>
              </a:spcAft>
              <a:buChar char="•"/>
            </a:pPr>
            <a:endParaRPr lang="en-US" sz="2400">
              <a:latin typeface="Aptos" panose="020B0004020202020204" pitchFamily="34" charset="0"/>
              <a:cs typeface="Arial" panose="020B0604020202020204"/>
            </a:endParaRPr>
          </a:p>
          <a:p>
            <a:pPr marL="285750" lvl="1" indent="-285750">
              <a:spcAft>
                <a:spcPts val="1200"/>
              </a:spcAft>
              <a:buChar char="•"/>
            </a:pPr>
            <a:r>
              <a:rPr lang="en-NZ" sz="2400">
                <a:latin typeface="Aptos" panose="020B0004020202020204" pitchFamily="34" charset="0"/>
              </a:rPr>
              <a:t>Align with international best practices</a:t>
            </a:r>
            <a:endParaRPr lang="en-US" sz="2400">
              <a:latin typeface="Aptos" panose="020B0004020202020204" pitchFamily="34" charset="0"/>
              <a:cs typeface="Arial" panose="020B0604020202020204"/>
            </a:endParaRPr>
          </a:p>
          <a:p>
            <a:pPr marL="285750" indent="-285750">
              <a:lnSpc>
                <a:spcPct val="120000"/>
              </a:lnSpc>
              <a:spcBef>
                <a:spcPts val="800"/>
              </a:spcBef>
              <a:spcAft>
                <a:spcPts val="1200"/>
              </a:spcAft>
              <a:buChar char="•"/>
            </a:pPr>
            <a:endParaRPr lang="en-NZ" sz="2800" b="0" spc="0">
              <a:solidFill>
                <a:srgbClr val="FFFFFF"/>
              </a:solidFill>
              <a:cs typeface="Arial"/>
            </a:endParaRPr>
          </a:p>
          <a:p>
            <a:pPr marL="285750" indent="-285750">
              <a:lnSpc>
                <a:spcPct val="120000"/>
              </a:lnSpc>
              <a:spcBef>
                <a:spcPts val="800"/>
              </a:spcBef>
              <a:spcAft>
                <a:spcPts val="1200"/>
              </a:spcAft>
              <a:buChar char="•"/>
            </a:pPr>
            <a:endParaRPr lang="en-NZ" sz="1500" b="0" spc="0">
              <a:solidFill>
                <a:srgbClr val="000000"/>
              </a:solidFill>
              <a:cs typeface="Arial"/>
            </a:endParaRPr>
          </a:p>
          <a:p>
            <a:pPr marL="285750" lvl="1" indent="-285750">
              <a:spcAft>
                <a:spcPts val="1200"/>
              </a:spcAft>
              <a:buChar char="•"/>
            </a:pPr>
            <a:endParaRPr lang="en-NZ" sz="2400">
              <a:cs typeface="Arial"/>
            </a:endParaRPr>
          </a:p>
          <a:p>
            <a:endParaRPr lang="en-GB" sz="2400">
              <a:cs typeface="Arial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8C2EAD7-3879-726B-ACA4-C3C310420A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80074" y="6609755"/>
            <a:ext cx="3211926" cy="248245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DB2762-15C4-73DB-83E2-7CCF32E25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9" b="18068"/>
          <a:stretch>
            <a:fillRect/>
          </a:stretch>
        </p:blipFill>
        <p:spPr bwMode="auto">
          <a:xfrm>
            <a:off x="5155932" y="1886080"/>
            <a:ext cx="7036068" cy="497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837376"/>
      </p:ext>
    </p:extLst>
  </p:cSld>
  <p:clrMapOvr>
    <a:masterClrMapping/>
  </p:clrMapOvr>
  <p:transition spd="slow" advTm="6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526E4-54A8-FD60-ED0A-2CB8BD557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869" y="229771"/>
            <a:ext cx="6517865" cy="998040"/>
          </a:xfrm>
        </p:spPr>
        <p:txBody>
          <a:bodyPr/>
          <a:lstStyle/>
          <a:p>
            <a:r>
              <a:rPr lang="en-NZ" noProof="0">
                <a:solidFill>
                  <a:schemeClr val="accent2"/>
                </a:solidFill>
                <a:latin typeface="Aptos"/>
              </a:rPr>
              <a:t>Dolomite point</a:t>
            </a:r>
            <a:r>
              <a:rPr lang="en-NZ">
                <a:solidFill>
                  <a:schemeClr val="accent2"/>
                </a:solidFill>
                <a:latin typeface="Aptos"/>
              </a:rPr>
              <a:t>, </a:t>
            </a:r>
            <a:r>
              <a:rPr lang="en-NZ" err="1">
                <a:solidFill>
                  <a:schemeClr val="accent2"/>
                </a:solidFill>
                <a:latin typeface="Aptos"/>
              </a:rPr>
              <a:t>Punakaiki</a:t>
            </a:r>
            <a:endParaRPr lang="en-NZ" noProof="0" err="1">
              <a:solidFill>
                <a:schemeClr val="accent2"/>
              </a:solidFill>
              <a:latin typeface="Aptos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CB615-C4B6-D172-684B-0514DB40D1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5973" y="811455"/>
            <a:ext cx="8448139" cy="113001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0" noProof="0">
                <a:latin typeface="Aptos" panose="020B0004020202020204" pitchFamily="34" charset="0"/>
              </a:rPr>
              <a:t>Includes two car parks, one north and one south of the visitor precinct.</a:t>
            </a:r>
            <a:r>
              <a:rPr lang="en-NZ" sz="1400" b="0">
                <a:latin typeface="Aptos" panose="020B0004020202020204" pitchFamily="34" charset="0"/>
              </a:rPr>
              <a:t> Approx. 152 total car parks.</a:t>
            </a:r>
            <a:endParaRPr lang="en-NZ" sz="1400" b="0" noProof="0">
              <a:latin typeface="Aptos" panose="020B0004020202020204" pitchFamily="34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0" noProof="0">
                <a:latin typeface="Aptos" panose="020B0004020202020204" pitchFamily="34" charset="0"/>
              </a:rPr>
              <a:t>We will also extend and upgrade the southern car park.</a:t>
            </a:r>
            <a:endParaRPr lang="en-NZ" sz="1400" b="0" noProof="0">
              <a:latin typeface="Aptos" panose="020B0004020202020204" pitchFamily="34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0" noProof="0">
                <a:latin typeface="Aptos" panose="020B0004020202020204" pitchFamily="34" charset="0"/>
              </a:rPr>
              <a:t>The car parks provide access to the Pancake Rocks and the adjacent exhibition centre and cafe.</a:t>
            </a:r>
            <a:endParaRPr lang="en-NZ" sz="1400" b="0" noProof="0">
              <a:latin typeface="Aptos" panose="020B0004020202020204" pitchFamily="34" charset="0"/>
              <a:cs typeface="Arial"/>
            </a:endParaRPr>
          </a:p>
        </p:txBody>
      </p:sp>
      <p:pic>
        <p:nvPicPr>
          <p:cNvPr id="16" name="Picture 15" descr="A road with a building on the side and a body of water&#10;&#10;AI-generated content may be incorrect.">
            <a:extLst>
              <a:ext uri="{FF2B5EF4-FFF2-40B4-BE49-F238E27FC236}">
                <a16:creationId xmlns:a16="http://schemas.microsoft.com/office/drawing/2014/main" id="{4C8C493E-5FC1-4C71-1205-B2C95C987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t="126" b="711"/>
          <a:stretch>
            <a:fillRect/>
          </a:stretch>
        </p:blipFill>
        <p:spPr>
          <a:xfrm>
            <a:off x="568326" y="216948"/>
            <a:ext cx="2232879" cy="1714920"/>
          </a:xfrm>
          <a:prstGeom prst="rect">
            <a:avLst/>
          </a:prstGeom>
        </p:spPr>
      </p:pic>
      <p:pic>
        <p:nvPicPr>
          <p:cNvPr id="7" name="Picture Placeholder 8" descr="A parking lot with cars parked in front of mountains&#10;&#10;AI-generated content may be incorrect.">
            <a:extLst>
              <a:ext uri="{FF2B5EF4-FFF2-40B4-BE49-F238E27FC236}">
                <a16:creationId xmlns:a16="http://schemas.microsoft.com/office/drawing/2014/main" id="{00883340-6CAF-05B9-3A99-3DCF639CED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" r="7416" b="2583"/>
          <a:stretch>
            <a:fillRect/>
          </a:stretch>
        </p:blipFill>
        <p:spPr>
          <a:xfrm>
            <a:off x="568326" y="2297255"/>
            <a:ext cx="2231326" cy="1978887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069B8BF-A2ED-0AC5-D7E4-CDC7858CC407}"/>
              </a:ext>
            </a:extLst>
          </p:cNvPr>
          <p:cNvSpPr txBox="1">
            <a:spLocks/>
          </p:cNvSpPr>
          <p:nvPr/>
        </p:nvSpPr>
        <p:spPr>
          <a:xfrm>
            <a:off x="3021868" y="2471244"/>
            <a:ext cx="3706703" cy="5078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>
                <a:solidFill>
                  <a:schemeClr val="accent2"/>
                </a:solidFill>
                <a:latin typeface="Aptos"/>
              </a:rPr>
              <a:t>Franz Josef Valley</a:t>
            </a:r>
            <a:endParaRPr lang="en-NZ">
              <a:solidFill>
                <a:schemeClr val="accent2"/>
              </a:solidFill>
              <a:latin typeface="Aptos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C1F0DE-643B-C95B-617A-6BD1FE486294}"/>
              </a:ext>
            </a:extLst>
          </p:cNvPr>
          <p:cNvSpPr txBox="1"/>
          <p:nvPr/>
        </p:nvSpPr>
        <p:spPr>
          <a:xfrm>
            <a:off x="3015973" y="2996663"/>
            <a:ext cx="7594145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400" spc="10">
                <a:solidFill>
                  <a:schemeClr val="bg1"/>
                </a:solidFill>
                <a:latin typeface="Aptos" panose="020B0004020202020204" pitchFamily="34" charset="0"/>
              </a:rPr>
              <a:t>This car park is at the beginning of the popular Franz Josef Glacier/ </a:t>
            </a:r>
            <a:r>
              <a:rPr lang="en-NZ" sz="1400" spc="10" err="1">
                <a:solidFill>
                  <a:schemeClr val="bg1"/>
                </a:solidFill>
                <a:latin typeface="Aptos" panose="020B0004020202020204" pitchFamily="34" charset="0"/>
              </a:rPr>
              <a:t>Kā</a:t>
            </a:r>
            <a:r>
              <a:rPr lang="en-NZ" sz="1400" spc="10">
                <a:solidFill>
                  <a:schemeClr val="bg1"/>
                </a:solidFill>
                <a:latin typeface="Aptos" panose="020B0004020202020204" pitchFamily="34" charset="0"/>
              </a:rPr>
              <a:t> Roimata o Hine </a:t>
            </a:r>
            <a:r>
              <a:rPr lang="en-NZ" sz="1400" spc="10" err="1">
                <a:solidFill>
                  <a:schemeClr val="bg1"/>
                </a:solidFill>
                <a:latin typeface="Aptos" panose="020B0004020202020204" pitchFamily="34" charset="0"/>
              </a:rPr>
              <a:t>Hukatere</a:t>
            </a:r>
            <a:r>
              <a:rPr lang="en-NZ" sz="1400" spc="10">
                <a:solidFill>
                  <a:schemeClr val="bg1"/>
                </a:solidFill>
                <a:latin typeface="Aptos" panose="020B0004020202020204" pitchFamily="34" charset="0"/>
              </a:rPr>
              <a:t> Walk that attracts visitors to the area. </a:t>
            </a:r>
            <a:endParaRPr lang="en-US" sz="1400">
              <a:solidFill>
                <a:schemeClr val="bg1"/>
              </a:solidFill>
              <a:latin typeface="Aptos" panose="020B0004020202020204" pitchFamily="34" charset="0"/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400" spc="10">
                <a:solidFill>
                  <a:schemeClr val="bg1"/>
                </a:solidFill>
                <a:latin typeface="Aptos" panose="020B0004020202020204" pitchFamily="34" charset="0"/>
              </a:rPr>
              <a:t>It is DOC's third most popular natural attraction.</a:t>
            </a:r>
            <a:endParaRPr lang="en-NZ" sz="1400" spc="10">
              <a:solidFill>
                <a:schemeClr val="bg1"/>
              </a:solidFill>
              <a:latin typeface="Aptos" panose="020B0004020202020204" pitchFamily="34" charset="0"/>
              <a:cs typeface="Arial" panose="020B0604020202020204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9629DE-DCCD-EAE8-755A-38394277A460}"/>
              </a:ext>
            </a:extLst>
          </p:cNvPr>
          <p:cNvSpPr txBox="1">
            <a:spLocks/>
          </p:cNvSpPr>
          <p:nvPr/>
        </p:nvSpPr>
        <p:spPr>
          <a:xfrm>
            <a:off x="3026674" y="4724794"/>
            <a:ext cx="5683783" cy="51046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>
                <a:solidFill>
                  <a:schemeClr val="accent2"/>
                </a:solidFill>
                <a:latin typeface="Aptos"/>
              </a:rPr>
              <a:t>White Horse Hill, Aoraki</a:t>
            </a:r>
            <a:endParaRPr lang="en-NZ">
              <a:solidFill>
                <a:schemeClr val="accent2"/>
              </a:solidFill>
              <a:latin typeface="Aptos"/>
              <a:cs typeface="Arial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23B02E5-3C0E-F71F-81E9-A3A6FE2DB2CB}"/>
              </a:ext>
            </a:extLst>
          </p:cNvPr>
          <p:cNvSpPr txBox="1">
            <a:spLocks/>
          </p:cNvSpPr>
          <p:nvPr/>
        </p:nvSpPr>
        <p:spPr>
          <a:xfrm>
            <a:off x="3019372" y="5273570"/>
            <a:ext cx="8334196" cy="13477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 spc="1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6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0">
                <a:latin typeface="Aptos" panose="020B0004020202020204" pitchFamily="34" charset="0"/>
              </a:rPr>
              <a:t>This car park provides access to several popular day and overnight walks such as Hooker Valley Track, Kea Point Track, Mueller and Hooker huts and lodges.</a:t>
            </a:r>
            <a:endParaRPr lang="en-NZ" sz="1400" b="0">
              <a:latin typeface="Aptos" panose="020B0004020202020204" pitchFamily="34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0">
                <a:latin typeface="Aptos" panose="020B0004020202020204" pitchFamily="34" charset="0"/>
              </a:rPr>
              <a:t>The White Horse Hill Campground next to the carpark is DOC’s most visited campground and provides around 100 campsites. </a:t>
            </a:r>
            <a:endParaRPr lang="en-NZ" sz="1400" b="0">
              <a:latin typeface="Aptos" panose="020B0004020202020204" pitchFamily="34" charset="0"/>
              <a:cs typeface="Arial"/>
            </a:endParaRPr>
          </a:p>
        </p:txBody>
      </p:sp>
      <p:pic>
        <p:nvPicPr>
          <p:cNvPr id="9" name="Picture Placeholder 7" descr="A parking lot in a valley with mountains in the background&#10;&#10;AI-generated content may be incorrect.">
            <a:extLst>
              <a:ext uri="{FF2B5EF4-FFF2-40B4-BE49-F238E27FC236}">
                <a16:creationId xmlns:a16="http://schemas.microsoft.com/office/drawing/2014/main" id="{FB0D7392-0BBD-DB74-34BB-5892844D9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8" t="34067" r="7294" b="-255"/>
          <a:stretch>
            <a:fillRect/>
          </a:stretch>
        </p:blipFill>
        <p:spPr>
          <a:xfrm>
            <a:off x="478972" y="4723996"/>
            <a:ext cx="2316407" cy="15535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227533"/>
      </p:ext>
    </p:extLst>
  </p:cSld>
  <p:clrMapOvr>
    <a:masterClrMapping/>
  </p:clrMapOvr>
  <p:transition spd="slow" advTm="6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55198-431F-F656-B9D5-F78D0266D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22" y="725227"/>
            <a:ext cx="10515600" cy="646331"/>
          </a:xfrm>
        </p:spPr>
        <p:txBody>
          <a:bodyPr/>
          <a:lstStyle/>
          <a:p>
            <a:r>
              <a:rPr lang="en-GB" sz="4000">
                <a:solidFill>
                  <a:schemeClr val="accent2"/>
                </a:solidFill>
                <a:latin typeface="Aptos"/>
                <a:cs typeface="Arial"/>
              </a:rPr>
              <a:t>Details of programme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3F81B-5E6B-C2EC-D27C-EA924A856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1728" y="1709998"/>
            <a:ext cx="10622095" cy="43884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lvl="1">
              <a:lnSpc>
                <a:spcPct val="140000"/>
              </a:lnSpc>
              <a:spcBef>
                <a:spcPts val="800"/>
              </a:spcBef>
              <a:spcAft>
                <a:spcPts val="1200"/>
              </a:spcAft>
            </a:pPr>
            <a:r>
              <a:rPr lang="en-NZ" sz="3600">
                <a:solidFill>
                  <a:schemeClr val="bg1"/>
                </a:solidFill>
                <a:latin typeface="Aptos"/>
              </a:rPr>
              <a:t>Install paid parking systems at three sites</a:t>
            </a:r>
            <a:endParaRPr lang="en-GB" sz="3600">
              <a:solidFill>
                <a:schemeClr val="bg1"/>
              </a:solidFill>
              <a:latin typeface="Aptos"/>
              <a:cs typeface="Arial"/>
            </a:endParaRPr>
          </a:p>
          <a:p>
            <a:pPr marL="228600">
              <a:lnSpc>
                <a:spcPct val="120000"/>
              </a:lnSpc>
              <a:spcBef>
                <a:spcPts val="800"/>
              </a:spcBef>
              <a:spcAft>
                <a:spcPts val="1200"/>
              </a:spcAft>
            </a:pPr>
            <a:r>
              <a:rPr lang="en-NZ" sz="3200">
                <a:latin typeface="Aptos"/>
              </a:rPr>
              <a:t>Car park upgrade at White Horse Hill</a:t>
            </a:r>
            <a:endParaRPr lang="en-NZ" sz="3200">
              <a:solidFill>
                <a:srgbClr val="000000"/>
              </a:solidFill>
              <a:latin typeface="Aptos"/>
              <a:cs typeface="Arial"/>
            </a:endParaRPr>
          </a:p>
          <a:p>
            <a:pPr marL="228600" lvl="1">
              <a:lnSpc>
                <a:spcPct val="140000"/>
              </a:lnSpc>
              <a:spcBef>
                <a:spcPts val="800"/>
              </a:spcBef>
              <a:spcAft>
                <a:spcPts val="1200"/>
              </a:spcAft>
            </a:pPr>
            <a:r>
              <a:rPr lang="en-NZ" sz="3200">
                <a:solidFill>
                  <a:schemeClr val="bg1"/>
                </a:solidFill>
                <a:latin typeface="Aptos"/>
              </a:rPr>
              <a:t>Pilot duration: from December 2025 to June 2026</a:t>
            </a:r>
            <a:endParaRPr lang="en-NZ" sz="3200">
              <a:solidFill>
                <a:schemeClr val="bg1"/>
              </a:solidFill>
              <a:latin typeface="Aptos"/>
              <a:cs typeface="Arial"/>
            </a:endParaRPr>
          </a:p>
          <a:p>
            <a:pPr marL="228600" lvl="1">
              <a:lnSpc>
                <a:spcPct val="100000"/>
              </a:lnSpc>
              <a:spcBef>
                <a:spcPts val="800"/>
              </a:spcBef>
              <a:spcAft>
                <a:spcPts val="1200"/>
              </a:spcAft>
            </a:pPr>
            <a:r>
              <a:rPr lang="en-NZ" sz="3200">
                <a:solidFill>
                  <a:schemeClr val="bg1"/>
                </a:solidFill>
                <a:latin typeface="Aptos"/>
                <a:cs typeface="Arial"/>
              </a:rPr>
              <a:t>Work at 3 sites funded by $3.8 million from the International Visitor Conservation and Tourism Levy (IVL)</a:t>
            </a:r>
            <a:endParaRPr lang="en-GB" sz="3200">
              <a:solidFill>
                <a:schemeClr val="bg1"/>
              </a:solidFill>
              <a:latin typeface="Aptos"/>
              <a:cs typeface="Arial"/>
            </a:endParaRPr>
          </a:p>
          <a:p>
            <a:pPr marL="228600" lvl="1">
              <a:lnSpc>
                <a:spcPct val="140000"/>
              </a:lnSpc>
              <a:spcBef>
                <a:spcPts val="800"/>
              </a:spcBef>
              <a:spcAft>
                <a:spcPts val="1200"/>
              </a:spcAft>
            </a:pPr>
            <a:endParaRPr lang="en-NZ" sz="4600">
              <a:solidFill>
                <a:schemeClr val="bg1"/>
              </a:solidFill>
              <a:cs typeface="Arial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endParaRPr lang="en-NZ" sz="5100">
              <a:cs typeface="Arial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endParaRPr lang="en-NZ" sz="51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6744182"/>
      </p:ext>
    </p:extLst>
  </p:cSld>
  <p:clrMapOvr>
    <a:masterClrMapping/>
  </p:clrMapOvr>
  <p:transition spd="slow" advTm="6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D7BB0-0349-F28F-F701-80686CFAE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230EF-0711-700D-262A-B8AFF43E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22" y="482378"/>
            <a:ext cx="10515600" cy="646331"/>
          </a:xfrm>
        </p:spPr>
        <p:txBody>
          <a:bodyPr/>
          <a:lstStyle/>
          <a:p>
            <a:r>
              <a:rPr lang="en-NZ" sz="4000">
                <a:solidFill>
                  <a:schemeClr val="accent2"/>
                </a:solidFill>
              </a:rPr>
              <a:t>Engagement process on White Horse Hill</a:t>
            </a:r>
            <a:endParaRPr lang="en-NZ" sz="4000">
              <a:solidFill>
                <a:schemeClr val="accent2"/>
              </a:solidFill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FA0FD-BAEC-5E75-D807-2AB8A5835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6997" y="1358470"/>
            <a:ext cx="10392031" cy="50457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NZ" sz="2400">
                <a:latin typeface="Aptos"/>
              </a:rPr>
              <a:t>Two stages:</a:t>
            </a:r>
            <a:endParaRPr lang="en-NZ" sz="2400">
              <a:latin typeface="Aptos"/>
              <a:cs typeface="Arial"/>
            </a:endParaRPr>
          </a:p>
          <a:p>
            <a:pPr marL="457200" indent="-457200">
              <a:buAutoNum type="arabicParenR"/>
            </a:pPr>
            <a:r>
              <a:rPr lang="en-NZ" sz="2400" b="1">
                <a:solidFill>
                  <a:schemeClr val="accent2">
                    <a:lumMod val="40000"/>
                    <a:lumOff val="60000"/>
                  </a:schemeClr>
                </a:solidFill>
                <a:latin typeface="Aptos"/>
              </a:rPr>
              <a:t>Inform community of plan, get feedback</a:t>
            </a:r>
            <a:endParaRPr lang="en-NZ" sz="2400" b="1">
              <a:solidFill>
                <a:schemeClr val="accent2">
                  <a:lumMod val="40000"/>
                  <a:lumOff val="60000"/>
                </a:schemeClr>
              </a:solidFill>
              <a:latin typeface="Aptos"/>
              <a:cs typeface="Arial"/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NZ" sz="2400">
                <a:solidFill>
                  <a:schemeClr val="bg1"/>
                </a:solidFill>
                <a:latin typeface="Aptos"/>
              </a:rPr>
              <a:t>June - July 2025: engaged with mana whenua, local communities and stakeholders</a:t>
            </a:r>
            <a:endParaRPr lang="en-NZ" sz="2400">
              <a:solidFill>
                <a:schemeClr val="bg1"/>
              </a:solidFill>
              <a:latin typeface="Aptos"/>
              <a:cs typeface="Arial"/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NZ" sz="2400">
                <a:solidFill>
                  <a:schemeClr val="bg1"/>
                </a:solidFill>
                <a:latin typeface="Aptos"/>
              </a:rPr>
              <a:t>Received 7 submissions for White Horse Hill (158 overall for the 3 sites)</a:t>
            </a:r>
            <a:endParaRPr lang="en-NZ" sz="2400">
              <a:solidFill>
                <a:schemeClr val="bg1"/>
              </a:solidFill>
              <a:latin typeface="Aptos"/>
              <a:cs typeface="Arial"/>
            </a:endParaRPr>
          </a:p>
          <a:p>
            <a:pPr lvl="1">
              <a:buFont typeface="Calibri" panose="020B0604020202020204" pitchFamily="34" charset="0"/>
              <a:buChar char="-"/>
            </a:pPr>
            <a:endParaRPr lang="en-NZ" sz="2400">
              <a:solidFill>
                <a:srgbClr val="FFFFFF"/>
              </a:solidFill>
              <a:latin typeface="Aptos" panose="020B0004020202020204" pitchFamily="34" charset="0"/>
              <a:cs typeface="Arial"/>
            </a:endParaRPr>
          </a:p>
          <a:p>
            <a:pPr>
              <a:buAutoNum type="arabicParenR"/>
            </a:pPr>
            <a:r>
              <a:rPr lang="en-NZ" sz="2400" b="1">
                <a:solidFill>
                  <a:schemeClr val="accent2">
                    <a:lumMod val="40000"/>
                    <a:lumOff val="60000"/>
                  </a:schemeClr>
                </a:solidFill>
                <a:latin typeface="Aptos"/>
              </a:rPr>
              <a:t> Present pricing proposal, get feedback</a:t>
            </a:r>
            <a:endParaRPr lang="en-NZ" sz="2400" b="1">
              <a:solidFill>
                <a:schemeClr val="accent2">
                  <a:lumMod val="40000"/>
                  <a:lumOff val="60000"/>
                </a:schemeClr>
              </a:solidFill>
              <a:latin typeface="Aptos"/>
              <a:cs typeface="Arial"/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NZ" sz="2400">
                <a:solidFill>
                  <a:schemeClr val="bg1"/>
                </a:solidFill>
                <a:latin typeface="Aptos"/>
              </a:rPr>
              <a:t>Release of proposed pricing strategy 23 September </a:t>
            </a:r>
            <a:endParaRPr lang="en-NZ" sz="2400">
              <a:solidFill>
                <a:schemeClr val="bg1"/>
              </a:solidFill>
              <a:latin typeface="Aptos"/>
              <a:cs typeface="Arial"/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NZ" sz="2400">
                <a:solidFill>
                  <a:schemeClr val="bg1"/>
                </a:solidFill>
                <a:latin typeface="Aptos"/>
              </a:rPr>
              <a:t>Drop-in session 29 September </a:t>
            </a:r>
            <a:endParaRPr lang="en-NZ" sz="2400">
              <a:solidFill>
                <a:schemeClr val="bg1"/>
              </a:solidFill>
              <a:latin typeface="Aptos"/>
              <a:cs typeface="Arial"/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NZ" sz="2400">
                <a:solidFill>
                  <a:schemeClr val="bg1"/>
                </a:solidFill>
                <a:latin typeface="Aptos"/>
              </a:rPr>
              <a:t>Submissions close 22 October </a:t>
            </a:r>
            <a:endParaRPr lang="en-NZ" sz="2400">
              <a:solidFill>
                <a:schemeClr val="bg1"/>
              </a:solidFill>
              <a:latin typeface="Aptos"/>
              <a:cs typeface="Arial"/>
            </a:endParaRPr>
          </a:p>
          <a:p>
            <a:pPr marL="0" indent="0">
              <a:buNone/>
            </a:pPr>
            <a:endParaRPr lang="en-N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76357"/>
      </p:ext>
    </p:extLst>
  </p:cSld>
  <p:clrMapOvr>
    <a:masterClrMapping/>
  </p:clrMapOvr>
  <p:transition spd="slow" advTm="6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2B254-6043-C4B4-6AE6-07D2BEAB2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2372"/>
            <a:ext cx="10515600" cy="507831"/>
          </a:xfrm>
        </p:spPr>
        <p:txBody>
          <a:bodyPr/>
          <a:lstStyle/>
          <a:p>
            <a:r>
              <a:rPr lang="en-NZ">
                <a:solidFill>
                  <a:schemeClr val="accent2"/>
                </a:solidFill>
              </a:rPr>
              <a:t>Proposed pricing strategy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70A2B-93A6-DEF8-65C9-21617AC577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44166"/>
            <a:ext cx="10792968" cy="42994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NZ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Free parking for 20 minutes - </a:t>
            </a:r>
            <a:r>
              <a:rPr lang="en-NZ" sz="2400">
                <a:latin typeface="Aptos" panose="020B0004020202020204" pitchFamily="34" charset="0"/>
              </a:rPr>
              <a:t>drop-offs/pick-ups or short stops </a:t>
            </a:r>
          </a:p>
          <a:p>
            <a:pPr fontAlgn="base"/>
            <a:r>
              <a:rPr lang="en-NZ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Hourly rate: $5  </a:t>
            </a:r>
          </a:p>
          <a:p>
            <a:pPr fontAlgn="base"/>
            <a:r>
              <a:rPr lang="en-NZ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Daily rate: $25  </a:t>
            </a:r>
          </a:p>
          <a:p>
            <a:pPr fontAlgn="base"/>
            <a:r>
              <a:rPr lang="en-NZ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ptos"/>
              </a:rPr>
              <a:t>Annual pass for locals:  $10 per year per vehicle- </a:t>
            </a:r>
            <a:r>
              <a:rPr lang="en-NZ" sz="2400">
                <a:latin typeface="Aptos"/>
              </a:rPr>
              <a:t>unlimited access during the year </a:t>
            </a:r>
          </a:p>
          <a:p>
            <a:pPr fontAlgn="base"/>
            <a:r>
              <a:rPr lang="en-NZ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ptos"/>
              </a:rPr>
              <a:t>Annual pass for other regular visitors: $60 per year  per vehicle</a:t>
            </a:r>
            <a:endParaRPr lang="en-NZ" sz="2400" b="1">
              <a:solidFill>
                <a:schemeClr val="accent2">
                  <a:lumMod val="60000"/>
                  <a:lumOff val="40000"/>
                </a:schemeClr>
              </a:solidFill>
              <a:latin typeface="Aptos" panose="020B0004020202020204" pitchFamily="34" charset="0"/>
            </a:endParaRPr>
          </a:p>
          <a:p>
            <a:pPr fontAlgn="base"/>
            <a:r>
              <a:rPr lang="en-NZ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Concessionaires can apply for a parking fee exemption </a:t>
            </a:r>
            <a:r>
              <a:rPr lang="en-NZ" sz="2400">
                <a:latin typeface="Aptos" panose="020B0004020202020204" pitchFamily="34" charset="0"/>
              </a:rPr>
              <a:t>during the pilot  </a:t>
            </a:r>
          </a:p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23858210"/>
      </p:ext>
    </p:extLst>
  </p:cSld>
  <p:clrMapOvr>
    <a:masterClrMapping/>
  </p:clrMapOvr>
  <p:transition spd="slow" advTm="6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67F53-8BFF-CDEB-14A9-FF6F5F223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105" y="710690"/>
            <a:ext cx="4181462" cy="648983"/>
          </a:xfrm>
        </p:spPr>
        <p:txBody>
          <a:bodyPr wrap="square" anchor="t">
            <a:normAutofit/>
          </a:bodyPr>
          <a:lstStyle/>
          <a:p>
            <a:r>
              <a:rPr lang="en-NZ" sz="2800">
                <a:solidFill>
                  <a:schemeClr val="accent2"/>
                </a:solidFill>
                <a:latin typeface="Aptos" panose="020B0004020202020204" pitchFamily="34" charset="0"/>
              </a:rPr>
              <a:t>Free parking for 20 mins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D1FC8-C3D6-4D19-AD48-328ED97FF4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6105" y="1570097"/>
            <a:ext cx="4688253" cy="4895674"/>
          </a:xfrm>
        </p:spPr>
        <p:txBody>
          <a:bodyPr>
            <a:normAutofit/>
          </a:bodyPr>
          <a:lstStyle/>
          <a:p>
            <a:r>
              <a:rPr lang="en-NZ" sz="2000" b="0">
                <a:latin typeface="Aptos" panose="020B0004020202020204" pitchFamily="34" charset="0"/>
              </a:rPr>
              <a:t>Based on traffic monitoring data </a:t>
            </a:r>
          </a:p>
          <a:p>
            <a:endParaRPr lang="en-NZ" sz="2000" b="0">
              <a:latin typeface="Aptos" panose="020B0004020202020204" pitchFamily="34" charset="0"/>
            </a:endParaRPr>
          </a:p>
          <a:p>
            <a:r>
              <a:rPr lang="en-NZ" sz="2000" b="0">
                <a:latin typeface="Aptos" panose="020B0004020202020204" pitchFamily="34" charset="0"/>
              </a:rPr>
              <a:t>People can stop for pick-up &amp; drop-offs </a:t>
            </a:r>
          </a:p>
          <a:p>
            <a:endParaRPr lang="en-NZ" sz="2000" b="0">
              <a:latin typeface="Aptos" panose="020B0004020202020204" pitchFamily="34" charset="0"/>
            </a:endParaRPr>
          </a:p>
          <a:p>
            <a:r>
              <a:rPr lang="en-NZ" sz="2000" b="0">
                <a:latin typeface="Aptos" panose="020B0004020202020204" pitchFamily="34" charset="0"/>
              </a:rPr>
              <a:t>Visitors can get out of the car and stretch their legs without incurring a charge</a:t>
            </a:r>
          </a:p>
          <a:p>
            <a:endParaRPr lang="en-NZ" sz="2000" b="0">
              <a:latin typeface="Aptos" panose="020B0004020202020204" pitchFamily="34" charset="0"/>
            </a:endParaRPr>
          </a:p>
          <a:p>
            <a:endParaRPr lang="en-NZ"/>
          </a:p>
          <a:p>
            <a:pPr marL="0" indent="0">
              <a:buNone/>
            </a:pPr>
            <a:endParaRPr lang="en-NZ"/>
          </a:p>
        </p:txBody>
      </p:sp>
      <p:pic>
        <p:nvPicPr>
          <p:cNvPr id="1026" name="Picture 2" descr="A sign with a blue and white background&#10;&#10;AI-generated content may be incorrect.">
            <a:extLst>
              <a:ext uri="{FF2B5EF4-FFF2-40B4-BE49-F238E27FC236}">
                <a16:creationId xmlns:a16="http://schemas.microsoft.com/office/drawing/2014/main" id="{ABEC21BC-A008-3A13-3A26-79F64A81C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8"/>
          <a:stretch>
            <a:fillRect/>
          </a:stretch>
        </p:blipFill>
        <p:spPr bwMode="auto">
          <a:xfrm>
            <a:off x="5554981" y="618795"/>
            <a:ext cx="5634990" cy="542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D95BB-8644-D2CA-5331-7CA8715F31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89806666"/>
      </p:ext>
    </p:extLst>
  </p:cSld>
  <p:clrMapOvr>
    <a:masterClrMapping/>
  </p:clrMapOvr>
  <p:transition spd="slow" advTm="6000">
    <p:push dir="u"/>
  </p:transition>
</p:sld>
</file>

<file path=ppt/theme/theme1.xml><?xml version="1.0" encoding="utf-8"?>
<a:theme xmlns:a="http://schemas.openxmlformats.org/drawingml/2006/main" name="Office Theme">
  <a:themeElements>
    <a:clrScheme name="DOC">
      <a:dk1>
        <a:sysClr val="windowText" lastClr="000000"/>
      </a:dk1>
      <a:lt1>
        <a:sysClr val="window" lastClr="FFFFFF"/>
      </a:lt1>
      <a:dk2>
        <a:srgbClr val="3A3838"/>
      </a:dk2>
      <a:lt2>
        <a:srgbClr val="E7E6E6"/>
      </a:lt2>
      <a:accent1>
        <a:srgbClr val="104432"/>
      </a:accent1>
      <a:accent2>
        <a:srgbClr val="FEC325"/>
      </a:accent2>
      <a:accent3>
        <a:srgbClr val="47832C"/>
      </a:accent3>
      <a:accent4>
        <a:srgbClr val="EBE4D9"/>
      </a:accent4>
      <a:accent5>
        <a:srgbClr val="434D57"/>
      </a:accent5>
      <a:accent6>
        <a:srgbClr val="10443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 Template 2  -  Read-Only" id="{D4DF80D2-D53F-453B-9A9E-0AD10B7C019F}" vid="{204F5E1E-BE0F-4A55-A7BB-9CD0B26EE1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d27a701-b45d-446b-9e45-134a013ecf1b" xsi:nil="true"/>
    <lcf76f155ced4ddcb4097134ff3c332f xmlns="e5c0b496-5796-4414-a2eb-b869fdff9c3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12EBE525DCAF41AEB06BE760746040" ma:contentTypeVersion="13" ma:contentTypeDescription="Create a new document." ma:contentTypeScope="" ma:versionID="f6ba5b71c63bdf735986842c0fb343a8">
  <xsd:schema xmlns:xsd="http://www.w3.org/2001/XMLSchema" xmlns:xs="http://www.w3.org/2001/XMLSchema" xmlns:p="http://schemas.microsoft.com/office/2006/metadata/properties" xmlns:ns2="e5c0b496-5796-4414-a2eb-b869fdff9c38" xmlns:ns3="8d27a701-b45d-446b-9e45-134a013ecf1b" targetNamespace="http://schemas.microsoft.com/office/2006/metadata/properties" ma:root="true" ma:fieldsID="abf72e320281325040220eb29f0dcdce" ns2:_="" ns3:_="">
    <xsd:import namespace="e5c0b496-5796-4414-a2eb-b869fdff9c38"/>
    <xsd:import namespace="8d27a701-b45d-446b-9e45-134a013ecf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c0b496-5796-4414-a2eb-b869fdff9c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3a8d114-42e4-48f3-a9b0-182603090d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7a701-b45d-446b-9e45-134a013ecf1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e9ad3c2-98b3-43d5-ac02-40ccd803d6b3}" ma:internalName="TaxCatchAll" ma:showField="CatchAllData" ma:web="8d27a701-b45d-446b-9e45-134a013ecf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F0879E-DE54-47EE-B146-8E910FE0E8A4}">
  <ds:schemaRefs>
    <ds:schemaRef ds:uri="8d27a701-b45d-446b-9e45-134a013ecf1b"/>
    <ds:schemaRef ds:uri="e5c0b496-5796-4414-a2eb-b869fdff9c3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694B357-BC00-48A0-8C23-8033E1A712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c0b496-5796-4414-a2eb-b869fdff9c38"/>
    <ds:schemaRef ds:uri="8d27a701-b45d-446b-9e45-134a013ecf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BADE3D-FC2C-4F4D-A9F3-D16ACCC2AD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2</Template>
  <TotalTime>2</TotalTime>
  <Words>917</Words>
  <Application>Microsoft Office PowerPoint</Application>
  <PresentationFormat>Widescreen</PresentationFormat>
  <Paragraphs>133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Arial</vt:lpstr>
      <vt:lpstr>Calibri</vt:lpstr>
      <vt:lpstr>Georgia</vt:lpstr>
      <vt:lpstr>Office Theme</vt:lpstr>
      <vt:lpstr>PowerPoint Presentation</vt:lpstr>
      <vt:lpstr>Background</vt:lpstr>
      <vt:lpstr>Paid parking</vt:lpstr>
      <vt:lpstr>Purpose of programme</vt:lpstr>
      <vt:lpstr>Dolomite point, Punakaiki</vt:lpstr>
      <vt:lpstr>Details of programme</vt:lpstr>
      <vt:lpstr>Engagement process on White Horse Hill</vt:lpstr>
      <vt:lpstr>Proposed pricing strategy</vt:lpstr>
      <vt:lpstr>Free parking for 20 mins</vt:lpstr>
      <vt:lpstr>Hourly rate: $5</vt:lpstr>
      <vt:lpstr> Daily rate: $25</vt:lpstr>
      <vt:lpstr>Special consideration for locals</vt:lpstr>
      <vt:lpstr>Annual permit for regular visitors</vt:lpstr>
      <vt:lpstr>Concessionaires</vt:lpstr>
      <vt:lpstr>Charging for carparks</vt:lpstr>
      <vt:lpstr>Access charging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Gemma Greenshields</dc:creator>
  <cp:lastModifiedBy>Dan Ohs</cp:lastModifiedBy>
  <cp:revision>5</cp:revision>
  <dcterms:created xsi:type="dcterms:W3CDTF">2025-05-29T22:36:50Z</dcterms:created>
  <dcterms:modified xsi:type="dcterms:W3CDTF">2026-05-07T04:38:29Z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0x0101000112EBE525DCAF41AEB06BE760746040</vt:lpwstr>
  </property>
  <property fmtid="{D5CDD505-2E9C-101B-9397-08002B2CF9AE}" pid="3" name="_dlc_DocIdItemGuid">
    <vt:lpwstr>ef95a18f-9056-4f2c-9afb-8f918ecdf1e2</vt:lpwstr>
  </property>
  <property fmtid="{D5CDD505-2E9C-101B-9397-08002B2CF9AE}" pid="4" name="MediaServiceImageTags">
    <vt:lpwstr/>
  </property>
  <property fmtid="{D5CDD505-2E9C-101B-9397-08002B2CF9AE}" pid="5" name="MSIP_Label_85ee7273-0db7-44cc-b9e4-a4e4dce5f863_Enabled">
    <vt:lpwstr>true</vt:lpwstr>
  </property>
  <property fmtid="{D5CDD505-2E9C-101B-9397-08002B2CF9AE}" pid="6" name="MSIP_Label_85ee7273-0db7-44cc-b9e4-a4e4dce5f863_SetDate">
    <vt:lpwstr>2026-04-30T05:13:18Z</vt:lpwstr>
  </property>
  <property fmtid="{D5CDD505-2E9C-101B-9397-08002B2CF9AE}" pid="7" name="MSIP_Label_85ee7273-0db7-44cc-b9e4-a4e4dce5f863_Method">
    <vt:lpwstr>Standard</vt:lpwstr>
  </property>
  <property fmtid="{D5CDD505-2E9C-101B-9397-08002B2CF9AE}" pid="8" name="MSIP_Label_85ee7273-0db7-44cc-b9e4-a4e4dce5f863_Name">
    <vt:lpwstr>Unclassified - Information Leadership Session</vt:lpwstr>
  </property>
  <property fmtid="{D5CDD505-2E9C-101B-9397-08002B2CF9AE}" pid="9" name="MSIP_Label_85ee7273-0db7-44cc-b9e4-a4e4dce5f863_SiteId">
    <vt:lpwstr>f0cbb24f-a2f6-498f-b536-6eb9a13a357c</vt:lpwstr>
  </property>
  <property fmtid="{D5CDD505-2E9C-101B-9397-08002B2CF9AE}" pid="10" name="MSIP_Label_85ee7273-0db7-44cc-b9e4-a4e4dce5f863_ActionId">
    <vt:lpwstr>f840aa8e-c142-4d78-af63-7736a846cb1a</vt:lpwstr>
  </property>
  <property fmtid="{D5CDD505-2E9C-101B-9397-08002B2CF9AE}" pid="11" name="MSIP_Label_85ee7273-0db7-44cc-b9e4-a4e4dce5f863_ContentBits">
    <vt:lpwstr>0</vt:lpwstr>
  </property>
  <property fmtid="{D5CDD505-2E9C-101B-9397-08002B2CF9AE}" pid="12" name="MSIP_Label_85ee7273-0db7-44cc-b9e4-a4e4dce5f863_Tag">
    <vt:lpwstr>10, 3, 0, 1</vt:lpwstr>
  </property>
</Properties>
</file>